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7"/>
  </p:notesMasterIdLst>
  <p:sldIdLst>
    <p:sldId id="256" r:id="rId2"/>
    <p:sldId id="257" r:id="rId3"/>
    <p:sldId id="286" r:id="rId4"/>
    <p:sldId id="287" r:id="rId5"/>
    <p:sldId id="288" r:id="rId6"/>
    <p:sldId id="334" r:id="rId7"/>
    <p:sldId id="292" r:id="rId8"/>
    <p:sldId id="318" r:id="rId9"/>
    <p:sldId id="341" r:id="rId10"/>
    <p:sldId id="328" r:id="rId11"/>
    <p:sldId id="335" r:id="rId12"/>
    <p:sldId id="291" r:id="rId13"/>
    <p:sldId id="333" r:id="rId14"/>
    <p:sldId id="296" r:id="rId15"/>
    <p:sldId id="321" r:id="rId16"/>
    <p:sldId id="297" r:id="rId17"/>
    <p:sldId id="327" r:id="rId18"/>
    <p:sldId id="310" r:id="rId19"/>
    <p:sldId id="336" r:id="rId20"/>
    <p:sldId id="337" r:id="rId21"/>
    <p:sldId id="306" r:id="rId22"/>
    <p:sldId id="322" r:id="rId23"/>
    <p:sldId id="319" r:id="rId24"/>
    <p:sldId id="304" r:id="rId25"/>
    <p:sldId id="338" r:id="rId26"/>
    <p:sldId id="307" r:id="rId27"/>
    <p:sldId id="305" r:id="rId28"/>
    <p:sldId id="309" r:id="rId29"/>
    <p:sldId id="320" r:id="rId30"/>
    <p:sldId id="313" r:id="rId31"/>
    <p:sldId id="339" r:id="rId32"/>
    <p:sldId id="315" r:id="rId33"/>
    <p:sldId id="316" r:id="rId34"/>
    <p:sldId id="317" r:id="rId35"/>
    <p:sldId id="340" r:id="rId36"/>
  </p:sldIdLst>
  <p:sldSz cx="9144000" cy="6858000" type="screen4x3"/>
  <p:notesSz cx="7010400" cy="9296400"/>
  <p:embeddedFontLst>
    <p:embeddedFont>
      <p:font typeface="Modern Love" panose="04090805081005020601" pitchFamily="82" charset="0"/>
      <p:regular r:id="rId38"/>
    </p:embeddedFont>
    <p:embeddedFont>
      <p:font typeface="Montserrat" panose="00000500000000000000" pitchFamily="2"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4825"/>
    <a:srgbClr val="D1BF9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9856" autoAdjust="0"/>
  </p:normalViewPr>
  <p:slideViewPr>
    <p:cSldViewPr snapToGrid="0" showGuides="1">
      <p:cViewPr varScale="1">
        <p:scale>
          <a:sx n="66" d="100"/>
          <a:sy n="66" d="100"/>
        </p:scale>
        <p:origin x="1008" y="82"/>
      </p:cViewPr>
      <p:guideLst>
        <p:guide orient="horz" pos="2208"/>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E75E2A-8BE2-47BB-A730-C53583B74ECB}" type="datetimeFigureOut">
              <a:rPr lang="en-US" smtClean="0"/>
              <a:t>2025/08/06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53E872-1071-44D7-B70B-D7FECD1E0D78}" type="slidenum">
              <a:rPr lang="en-US" smtClean="0"/>
              <a:t>‹#›</a:t>
            </a:fld>
            <a:endParaRPr lang="en-US"/>
          </a:p>
        </p:txBody>
      </p:sp>
    </p:spTree>
    <p:extLst>
      <p:ext uri="{BB962C8B-B14F-4D97-AF65-F5344CB8AC3E}">
        <p14:creationId xmlns:p14="http://schemas.microsoft.com/office/powerpoint/2010/main" val="149176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Des renseignements supplémentaires se trouvent dans la section des notes de plusieurs </a:t>
            </a:r>
            <a:r>
              <a:rPr lang="fr-FR"/>
              <a:t>diapositives. </a:t>
            </a:r>
            <a:endParaRPr lang="fr-FR" dirty="0"/>
          </a:p>
        </p:txBody>
      </p:sp>
      <p:sp>
        <p:nvSpPr>
          <p:cNvPr id="4" name="Slide Number Placeholder 3"/>
          <p:cNvSpPr>
            <a:spLocks noGrp="1"/>
          </p:cNvSpPr>
          <p:nvPr>
            <p:ph type="sldNum" sz="quarter" idx="5"/>
          </p:nvPr>
        </p:nvSpPr>
        <p:spPr/>
        <p:txBody>
          <a:bodyPr/>
          <a:lstStyle/>
          <a:p>
            <a:fld id="{F453E872-1071-44D7-B70B-D7FECD1E0D78}" type="slidenum">
              <a:rPr lang="en-US" smtClean="0"/>
              <a:t>1</a:t>
            </a:fld>
            <a:endParaRPr lang="en-US"/>
          </a:p>
        </p:txBody>
      </p:sp>
    </p:spTree>
    <p:extLst>
      <p:ext uri="{BB962C8B-B14F-4D97-AF65-F5344CB8AC3E}">
        <p14:creationId xmlns:p14="http://schemas.microsoft.com/office/powerpoint/2010/main" val="3109709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C3A64-1841-A3A5-FA13-FA56EE899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78125-B967-462F-0A1D-3DD2B928F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BB8D2-F3FB-6C03-4694-03825749F9B4}"/>
              </a:ext>
            </a:extLst>
          </p:cNvPr>
          <p:cNvSpPr>
            <a:spLocks noGrp="1"/>
          </p:cNvSpPr>
          <p:nvPr>
            <p:ph type="body" idx="1"/>
          </p:nvPr>
        </p:nvSpPr>
        <p:spPr/>
        <p:txBody>
          <a:bodyPr/>
          <a:lstStyle/>
          <a:p>
            <a:r>
              <a:rPr lang="fr-FR" dirty="0">
                <a:latin typeface="Calibri" panose="020F0502020204030204" pitchFamily="34" charset="0"/>
                <a:ea typeface="Calibri" panose="020F0502020204030204" pitchFamily="34" charset="0"/>
              </a:rPr>
              <a:t>Tous ces soldats n’ont pas de sépulture connue. Leurs noms sont inscrits sur le Mémorial national du Canada à Vimy.</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GAUCHE : James Franklin était anglophone. Il est né au Mississippi, mais a émigré à Hamilton, en Ontario, avec sa famille lorsqu’il était enfant. James s’est enrôlé dans le Corps expéditionnaire canadien à l’âge de 17 ans. Il a perdu la vie en France le 8 octobre 1916, lors de la bataille de la Somme.</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CENTRE : Louis « Joseph » Binet était francophone. Il travaillait comme commis d’épicerie à Québec avant de s’enrôler en 1915. Binet a été mortellement blessé le 16 septembre 1916 en traversant un barrage d’artillerie ennemi lors de violents combats à Courcelette, en France. </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DROITE : </a:t>
            </a:r>
            <a:r>
              <a:rPr lang="fr-FR" dirty="0" err="1">
                <a:latin typeface="Calibri" panose="020F0502020204030204" pitchFamily="34" charset="0"/>
                <a:ea typeface="Calibri" panose="020F0502020204030204" pitchFamily="34" charset="0"/>
              </a:rPr>
              <a:t>Chikio</a:t>
            </a:r>
            <a:r>
              <a:rPr lang="fr-FR" dirty="0">
                <a:latin typeface="Calibri" panose="020F0502020204030204" pitchFamily="34" charset="0"/>
                <a:ea typeface="Calibri" panose="020F0502020204030204" pitchFamily="34" charset="0"/>
              </a:rPr>
              <a:t> </a:t>
            </a:r>
            <a:r>
              <a:rPr lang="fr-FR" dirty="0" err="1">
                <a:latin typeface="Calibri" panose="020F0502020204030204" pitchFamily="34" charset="0"/>
                <a:ea typeface="Calibri" panose="020F0502020204030204" pitchFamily="34" charset="0"/>
              </a:rPr>
              <a:t>Hashima</a:t>
            </a:r>
            <a:r>
              <a:rPr lang="fr-FR" dirty="0">
                <a:latin typeface="Calibri" panose="020F0502020204030204" pitchFamily="34" charset="0"/>
                <a:ea typeface="Calibri" panose="020F0502020204030204" pitchFamily="34" charset="0"/>
              </a:rPr>
              <a:t> parlait japonais. Il est né à Fukushima, au Japon, et a vécu en Colombie-Britannique pendant plusieurs années avant de s’enrôler. Il est mort en France le 21 août 1917 lors de la bataille de la cote 70. </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(Photos soumises au Mémorial virtuel de guerre du Canada)</a:t>
            </a:r>
          </a:p>
        </p:txBody>
      </p:sp>
      <p:sp>
        <p:nvSpPr>
          <p:cNvPr id="4" name="Slide Number Placeholder 3">
            <a:extLst>
              <a:ext uri="{FF2B5EF4-FFF2-40B4-BE49-F238E27FC236}">
                <a16:creationId xmlns:a16="http://schemas.microsoft.com/office/drawing/2014/main" id="{A1E2E286-F647-DF09-C0A3-CBD1B2D63481}"/>
              </a:ext>
            </a:extLst>
          </p:cNvPr>
          <p:cNvSpPr>
            <a:spLocks noGrp="1"/>
          </p:cNvSpPr>
          <p:nvPr>
            <p:ph type="sldNum" sz="quarter" idx="5"/>
          </p:nvPr>
        </p:nvSpPr>
        <p:spPr/>
        <p:txBody>
          <a:bodyPr/>
          <a:lstStyle/>
          <a:p>
            <a:fld id="{F453E872-1071-44D7-B70B-D7FECD1E0D78}" type="slidenum">
              <a:rPr lang="en-US" smtClean="0"/>
              <a:t>10</a:t>
            </a:fld>
            <a:endParaRPr lang="en-US"/>
          </a:p>
        </p:txBody>
      </p:sp>
    </p:spTree>
    <p:extLst>
      <p:ext uri="{BB962C8B-B14F-4D97-AF65-F5344CB8AC3E}">
        <p14:creationId xmlns:p14="http://schemas.microsoft.com/office/powerpoint/2010/main" val="97753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104B6-8E16-B84C-1995-88A5617B4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B0747-7B16-69E3-A7DE-8B0738ACA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2203B-05D1-437B-ACC9-CBAA4A10C492}"/>
              </a:ext>
            </a:extLst>
          </p:cNvPr>
          <p:cNvSpPr>
            <a:spLocks noGrp="1"/>
          </p:cNvSpPr>
          <p:nvPr>
            <p:ph type="body" idx="1"/>
          </p:nvPr>
        </p:nvSpPr>
        <p:spPr/>
        <p:txBody>
          <a:bodyPr/>
          <a:lstStyle/>
          <a:p>
            <a:r>
              <a:rPr lang="fr-FR" dirty="0">
                <a:latin typeface="Calibri" panose="020F0502020204030204" pitchFamily="34" charset="0"/>
                <a:ea typeface="Calibri" panose="020F0502020204030204" pitchFamily="34" charset="0"/>
              </a:rPr>
              <a:t>Plus de 4 000 Autochtones ont servi dans l’Armée canadienne pendant la Première Guerre mondiale. Certains Autochtones ont aussi servi dans les forces de Terre-Neuve pendant le conflit.</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Gauche : Le soldat Joseph Peters était un soldat autochtone de la Saskatchewan qui est mort le 9 avril 1917, lors du premier jour de la bataille de la crête de Vimy. Sa femme et lui étaient membres de la Première Nation Dakota Standing Buffalo. </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Centre : Le caporal suppléant John Shiwak était originaire de Rigolet, au Labrador.  Il était inuit et était reconnu comme l’un des meilleurs éclaireurs et tireurs d’élite sur le front de l’Ouest. Il était membre du Royal Newfoundland </a:t>
            </a:r>
            <a:r>
              <a:rPr lang="fr-FR" dirty="0" err="1">
                <a:latin typeface="Calibri" panose="020F0502020204030204" pitchFamily="34" charset="0"/>
                <a:ea typeface="Calibri" panose="020F0502020204030204" pitchFamily="34" charset="0"/>
              </a:rPr>
              <a:t>Regiment</a:t>
            </a:r>
            <a:r>
              <a:rPr lang="fr-FR" dirty="0">
                <a:latin typeface="Calibri" panose="020F0502020204030204" pitchFamily="34" charset="0"/>
                <a:ea typeface="Calibri" panose="020F0502020204030204" pitchFamily="34" charset="0"/>
              </a:rPr>
              <a:t>. Étant donné que l’emplacement de sa tombe n’était pas connu à la fin de la Première Guerre mondiale, son nom figure sur le Mémorial terre-neuvien à Beaumont-Hamel. </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Droite : James </a:t>
            </a:r>
            <a:r>
              <a:rPr lang="fr-FR" dirty="0" err="1">
                <a:latin typeface="Calibri" panose="020F0502020204030204" pitchFamily="34" charset="0"/>
                <a:ea typeface="Calibri" panose="020F0502020204030204" pitchFamily="34" charset="0"/>
              </a:rPr>
              <a:t>Favell</a:t>
            </a:r>
            <a:r>
              <a:rPr lang="fr-FR" dirty="0">
                <a:latin typeface="Calibri" panose="020F0502020204030204" pitchFamily="34" charset="0"/>
                <a:ea typeface="Calibri" panose="020F0502020204030204" pitchFamily="34" charset="0"/>
              </a:rPr>
              <a:t> était un soldat Métis de Kelowna, Colombie-Britannique. « Jimmy » a été tué par un obus d’artillerie en mars 1917. Ses trois frères ont aussi servi pendant la Première Guerre mondiale.</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(Photos soumises au Mémorial virtuel de guerre du Canada)</a:t>
            </a:r>
          </a:p>
        </p:txBody>
      </p:sp>
      <p:sp>
        <p:nvSpPr>
          <p:cNvPr id="4" name="Slide Number Placeholder 3">
            <a:extLst>
              <a:ext uri="{FF2B5EF4-FFF2-40B4-BE49-F238E27FC236}">
                <a16:creationId xmlns:a16="http://schemas.microsoft.com/office/drawing/2014/main" id="{9E88D7EA-9D3F-C2F8-F644-7BE51D04C6F5}"/>
              </a:ext>
            </a:extLst>
          </p:cNvPr>
          <p:cNvSpPr>
            <a:spLocks noGrp="1"/>
          </p:cNvSpPr>
          <p:nvPr>
            <p:ph type="sldNum" sz="quarter" idx="5"/>
          </p:nvPr>
        </p:nvSpPr>
        <p:spPr/>
        <p:txBody>
          <a:bodyPr/>
          <a:lstStyle/>
          <a:p>
            <a:fld id="{F453E872-1071-44D7-B70B-D7FECD1E0D78}" type="slidenum">
              <a:rPr lang="en-US" smtClean="0"/>
              <a:t>11</a:t>
            </a:fld>
            <a:endParaRPr lang="en-US"/>
          </a:p>
        </p:txBody>
      </p:sp>
    </p:spTree>
    <p:extLst>
      <p:ext uri="{BB962C8B-B14F-4D97-AF65-F5344CB8AC3E}">
        <p14:creationId xmlns:p14="http://schemas.microsoft.com/office/powerpoint/2010/main" val="52837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dirty="0"/>
              <a:t>Clifford </a:t>
            </a:r>
            <a:r>
              <a:rPr lang="fr-FR" dirty="0" err="1"/>
              <a:t>Oulton</a:t>
            </a:r>
            <a:r>
              <a:rPr lang="fr-FR" dirty="0"/>
              <a:t> n’avait que 14 ans quand il s’est enrôlé en février 1916. Il n’avait pas encore fêté son 16e anniversaire quand il a trouvé la mort lors de la bataille de </a:t>
            </a:r>
            <a:r>
              <a:rPr lang="fr-FR" dirty="0" err="1"/>
              <a:t>Passchendaele</a:t>
            </a:r>
            <a:r>
              <a:rPr lang="fr-FR" dirty="0"/>
              <a:t>, en Belgique, le 1er novembre 1917.</a:t>
            </a:r>
          </a:p>
          <a:p>
            <a:pPr defTabSz="931774">
              <a:defRPr/>
            </a:pPr>
            <a:endParaRPr lang="fr-FR" dirty="0"/>
          </a:p>
          <a:p>
            <a:pPr defTabSz="931774">
              <a:defRPr/>
            </a:pPr>
            <a:r>
              <a:rPr lang="fr-FR" dirty="0"/>
              <a:t>(Photo soumise au Mémorial virtuel de guerre du Canada)</a:t>
            </a:r>
          </a:p>
        </p:txBody>
      </p:sp>
      <p:sp>
        <p:nvSpPr>
          <p:cNvPr id="4" name="Slide Number Placeholder 3"/>
          <p:cNvSpPr>
            <a:spLocks noGrp="1"/>
          </p:cNvSpPr>
          <p:nvPr>
            <p:ph type="sldNum" sz="quarter" idx="5"/>
          </p:nvPr>
        </p:nvSpPr>
        <p:spPr/>
        <p:txBody>
          <a:bodyPr/>
          <a:lstStyle/>
          <a:p>
            <a:fld id="{F453E872-1071-44D7-B70B-D7FECD1E0D78}" type="slidenum">
              <a:rPr lang="en-US" smtClean="0"/>
              <a:t>12</a:t>
            </a:fld>
            <a:endParaRPr lang="en-US"/>
          </a:p>
        </p:txBody>
      </p:sp>
    </p:spTree>
    <p:extLst>
      <p:ext uri="{BB962C8B-B14F-4D97-AF65-F5344CB8AC3E}">
        <p14:creationId xmlns:p14="http://schemas.microsoft.com/office/powerpoint/2010/main" val="16841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0D06-C200-F8ED-C6EB-A6EE256B4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31F56-9F31-7828-DB79-02D563AD9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79CD1-1F2C-EE17-9593-EC354F9E16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F91C3C-A9C1-32EF-FBE2-04B938BF2836}"/>
              </a:ext>
            </a:extLst>
          </p:cNvPr>
          <p:cNvSpPr>
            <a:spLocks noGrp="1"/>
          </p:cNvSpPr>
          <p:nvPr>
            <p:ph type="sldNum" sz="quarter" idx="5"/>
          </p:nvPr>
        </p:nvSpPr>
        <p:spPr/>
        <p:txBody>
          <a:bodyPr/>
          <a:lstStyle/>
          <a:p>
            <a:fld id="{F453E872-1071-44D7-B70B-D7FECD1E0D78}" type="slidenum">
              <a:rPr lang="en-US" smtClean="0"/>
              <a:t>13</a:t>
            </a:fld>
            <a:endParaRPr lang="en-US"/>
          </a:p>
        </p:txBody>
      </p:sp>
    </p:spTree>
    <p:extLst>
      <p:ext uri="{BB962C8B-B14F-4D97-AF65-F5344CB8AC3E}">
        <p14:creationId xmlns:p14="http://schemas.microsoft.com/office/powerpoint/2010/main" val="261562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fr-FR" dirty="0">
                <a:solidFill>
                  <a:srgbClr val="888888"/>
                </a:solidFill>
                <a:latin typeface="Gentium Book Basic"/>
              </a:rPr>
              <a:t>Première rangée, au centre : Allan « </a:t>
            </a:r>
            <a:r>
              <a:rPr lang="fr-FR" dirty="0" err="1">
                <a:solidFill>
                  <a:srgbClr val="888888"/>
                </a:solidFill>
                <a:latin typeface="Gentium Book Basic"/>
              </a:rPr>
              <a:t>Scotty</a:t>
            </a:r>
            <a:r>
              <a:rPr lang="fr-FR" dirty="0">
                <a:solidFill>
                  <a:srgbClr val="888888"/>
                </a:solidFill>
                <a:latin typeface="Gentium Book Basic"/>
              </a:rPr>
              <a:t> » Davidson a gagné la coupe Stanley. Il était capitaine des </a:t>
            </a:r>
            <a:r>
              <a:rPr lang="fr-FR" dirty="0" err="1">
                <a:solidFill>
                  <a:srgbClr val="888888"/>
                </a:solidFill>
                <a:latin typeface="Gentium Book Basic"/>
              </a:rPr>
              <a:t>Blueshirts</a:t>
            </a:r>
            <a:r>
              <a:rPr lang="fr-FR" dirty="0">
                <a:solidFill>
                  <a:srgbClr val="888888"/>
                </a:solidFill>
                <a:latin typeface="Gentium Book Basic"/>
              </a:rPr>
              <a:t> de Toronto quand ils ont remporté la coupe en 1914. Il a également été le premier joueur de hockey professionnel à se porter volontaire pour servir pendant la Première Guerre mondiale. </a:t>
            </a:r>
            <a:r>
              <a:rPr lang="fr-FR" dirty="0" err="1">
                <a:solidFill>
                  <a:srgbClr val="888888"/>
                </a:solidFill>
                <a:latin typeface="Gentium Book Basic"/>
              </a:rPr>
              <a:t>Scotty</a:t>
            </a:r>
            <a:r>
              <a:rPr lang="fr-FR" dirty="0">
                <a:solidFill>
                  <a:srgbClr val="888888"/>
                </a:solidFill>
                <a:latin typeface="Gentium Book Basic"/>
              </a:rPr>
              <a:t> a été tué dans les tranchées par un obus ennemi près de Givenchy, en France. Son corps n’a pas été retrouvé et son nom figure sur le Monument commémoratif national du Canada à Vimy. </a:t>
            </a:r>
            <a:r>
              <a:rPr lang="fr-FR" dirty="0" err="1">
                <a:solidFill>
                  <a:srgbClr val="888888"/>
                </a:solidFill>
                <a:latin typeface="Gentium Book Basic"/>
              </a:rPr>
              <a:t>Scotty</a:t>
            </a:r>
            <a:r>
              <a:rPr lang="fr-FR" dirty="0">
                <a:solidFill>
                  <a:srgbClr val="888888"/>
                </a:solidFill>
                <a:latin typeface="Gentium Book Basic"/>
              </a:rPr>
              <a:t> a été intronisé au Temple de la renommée du hockey en 1950. </a:t>
            </a:r>
          </a:p>
          <a:p>
            <a:pPr defTabSz="933172">
              <a:defRPr/>
            </a:pPr>
            <a:endParaRPr lang="fr-FR" dirty="0">
              <a:solidFill>
                <a:srgbClr val="888888"/>
              </a:solidFill>
              <a:latin typeface="Gentium Book Basic"/>
            </a:endParaRPr>
          </a:p>
          <a:p>
            <a:pPr defTabSz="933172">
              <a:defRPr/>
            </a:pPr>
            <a:r>
              <a:rPr lang="fr-FR" dirty="0">
                <a:solidFill>
                  <a:srgbClr val="888888"/>
                </a:solidFill>
                <a:latin typeface="Gentium Book Basic"/>
              </a:rPr>
              <a:t>(Photo : Musée </a:t>
            </a:r>
            <a:r>
              <a:rPr lang="fr-FR" dirty="0" err="1">
                <a:solidFill>
                  <a:srgbClr val="888888"/>
                </a:solidFill>
                <a:latin typeface="Gentium Book Basic"/>
              </a:rPr>
              <a:t>McCord</a:t>
            </a:r>
            <a:r>
              <a:rPr lang="fr-FR" dirty="0">
                <a:solidFill>
                  <a:srgbClr val="888888"/>
                </a:solidFill>
                <a:latin typeface="Gentium Book Basic"/>
              </a:rPr>
              <a:t>)</a:t>
            </a:r>
          </a:p>
        </p:txBody>
      </p:sp>
      <p:sp>
        <p:nvSpPr>
          <p:cNvPr id="4" name="Slide Number Placeholder 3"/>
          <p:cNvSpPr>
            <a:spLocks noGrp="1"/>
          </p:cNvSpPr>
          <p:nvPr>
            <p:ph type="sldNum" sz="quarter" idx="5"/>
          </p:nvPr>
        </p:nvSpPr>
        <p:spPr/>
        <p:txBody>
          <a:bodyPr/>
          <a:lstStyle/>
          <a:p>
            <a:fld id="{F453E872-1071-44D7-B70B-D7FECD1E0D78}" type="slidenum">
              <a:rPr lang="en-US" smtClean="0"/>
              <a:t>14</a:t>
            </a:fld>
            <a:endParaRPr lang="en-US"/>
          </a:p>
        </p:txBody>
      </p:sp>
    </p:spTree>
    <p:extLst>
      <p:ext uri="{BB962C8B-B14F-4D97-AF65-F5344CB8AC3E}">
        <p14:creationId xmlns:p14="http://schemas.microsoft.com/office/powerpoint/2010/main" val="811037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E314-1814-835B-A33B-B048AE0E5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F9DE-570C-10A7-EFE0-405B35479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96B64-DB0B-7F30-334B-FEF1F1F84671}"/>
              </a:ext>
            </a:extLst>
          </p:cNvPr>
          <p:cNvSpPr>
            <a:spLocks noGrp="1"/>
          </p:cNvSpPr>
          <p:nvPr>
            <p:ph type="body" idx="1"/>
          </p:nvPr>
        </p:nvSpPr>
        <p:spPr/>
        <p:txBody>
          <a:bodyPr/>
          <a:lstStyle/>
          <a:p>
            <a:r>
              <a:rPr lang="fr-FR" dirty="0"/>
              <a:t>La fanfare du 2e Bataillon de construction au cours de la Première Guerre mondiale à Truro, Nouvelle-Écosse, en 1916. Des centaines de soldats canadiens noirs ont servi au pays et à l’étranger au sein de cette unité. </a:t>
            </a:r>
          </a:p>
          <a:p>
            <a:endParaRPr lang="fr-FR" dirty="0"/>
          </a:p>
          <a:p>
            <a:r>
              <a:rPr lang="fr-FR" dirty="0"/>
              <a:t>(Photo : Musée du Commandement maritime)</a:t>
            </a:r>
          </a:p>
        </p:txBody>
      </p:sp>
      <p:sp>
        <p:nvSpPr>
          <p:cNvPr id="4" name="Slide Number Placeholder 3">
            <a:extLst>
              <a:ext uri="{FF2B5EF4-FFF2-40B4-BE49-F238E27FC236}">
                <a16:creationId xmlns:a16="http://schemas.microsoft.com/office/drawing/2014/main" id="{7236C147-10DF-5A3A-4D44-8E864E46DD36}"/>
              </a:ext>
            </a:extLst>
          </p:cNvPr>
          <p:cNvSpPr>
            <a:spLocks noGrp="1"/>
          </p:cNvSpPr>
          <p:nvPr>
            <p:ph type="sldNum" sz="quarter" idx="5"/>
          </p:nvPr>
        </p:nvSpPr>
        <p:spPr/>
        <p:txBody>
          <a:bodyPr/>
          <a:lstStyle/>
          <a:p>
            <a:fld id="{F453E872-1071-44D7-B70B-D7FECD1E0D78}" type="slidenum">
              <a:rPr lang="en-US" smtClean="0"/>
              <a:t>15</a:t>
            </a:fld>
            <a:endParaRPr lang="en-US"/>
          </a:p>
        </p:txBody>
      </p:sp>
    </p:spTree>
    <p:extLst>
      <p:ext uri="{BB962C8B-B14F-4D97-AF65-F5344CB8AC3E}">
        <p14:creationId xmlns:p14="http://schemas.microsoft.com/office/powerpoint/2010/main" val="213242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dirty="0">
                <a:solidFill>
                  <a:srgbClr val="FF0000"/>
                </a:solidFill>
                <a:latin typeface="Calibri" panose="020F0502020204030204" pitchFamily="34" charset="0"/>
                <a:ea typeface="Calibri" panose="020F0502020204030204" pitchFamily="34" charset="0"/>
              </a:rPr>
              <a:t>Avant la Première Guerre mondiale, Alexander </a:t>
            </a:r>
            <a:r>
              <a:rPr lang="fr-FR" dirty="0" err="1">
                <a:solidFill>
                  <a:srgbClr val="FF0000"/>
                </a:solidFill>
                <a:latin typeface="Calibri" panose="020F0502020204030204" pitchFamily="34" charset="0"/>
                <a:ea typeface="Calibri" panose="020F0502020204030204" pitchFamily="34" charset="0"/>
              </a:rPr>
              <a:t>Wuttunee</a:t>
            </a:r>
            <a:r>
              <a:rPr lang="fr-FR" dirty="0">
                <a:solidFill>
                  <a:srgbClr val="FF0000"/>
                </a:solidFill>
                <a:latin typeface="Calibri" panose="020F0502020204030204" pitchFamily="34" charset="0"/>
                <a:ea typeface="Calibri" panose="020F0502020204030204" pitchFamily="34" charset="0"/>
              </a:rPr>
              <a:t> </a:t>
            </a:r>
            <a:r>
              <a:rPr lang="fr-FR" dirty="0" err="1">
                <a:solidFill>
                  <a:srgbClr val="FF0000"/>
                </a:solidFill>
                <a:latin typeface="Calibri" panose="020F0502020204030204" pitchFamily="34" charset="0"/>
                <a:ea typeface="Calibri" panose="020F0502020204030204" pitchFamily="34" charset="0"/>
              </a:rPr>
              <a:t>Decoteau</a:t>
            </a:r>
            <a:r>
              <a:rPr lang="fr-FR" dirty="0">
                <a:solidFill>
                  <a:srgbClr val="FF0000"/>
                </a:solidFill>
                <a:latin typeface="Calibri" panose="020F0502020204030204" pitchFamily="34" charset="0"/>
                <a:ea typeface="Calibri" panose="020F0502020204030204" pitchFamily="34" charset="0"/>
              </a:rPr>
              <a:t> était policier à Edmonton, en Alberta, ainsi que coureur de fond reconnu internationalement. Il a même participé aux Jeux olympiques de Stockholm avec le Canada en 1912, en Suède. Né en Saskatchewan, le coureur Métis a été tué lors de la bataille de </a:t>
            </a:r>
            <a:r>
              <a:rPr lang="fr-FR" dirty="0" err="1">
                <a:solidFill>
                  <a:srgbClr val="FF0000"/>
                </a:solidFill>
                <a:latin typeface="Calibri" panose="020F0502020204030204" pitchFamily="34" charset="0"/>
                <a:ea typeface="Calibri" panose="020F0502020204030204" pitchFamily="34" charset="0"/>
              </a:rPr>
              <a:t>Passchendaele</a:t>
            </a:r>
            <a:r>
              <a:rPr lang="fr-FR" dirty="0">
                <a:solidFill>
                  <a:srgbClr val="FF0000"/>
                </a:solidFill>
                <a:latin typeface="Calibri" panose="020F0502020204030204" pitchFamily="34" charset="0"/>
                <a:ea typeface="Calibri" panose="020F0502020204030204" pitchFamily="34" charset="0"/>
              </a:rPr>
              <a:t>, en octobre 1917. Il est enterré en Belgique.</a:t>
            </a:r>
          </a:p>
          <a:p>
            <a:pPr defTabSz="931774">
              <a:defRPr/>
            </a:pPr>
            <a:endParaRPr lang="fr-FR" dirty="0">
              <a:solidFill>
                <a:srgbClr val="FF0000"/>
              </a:solidFill>
              <a:latin typeface="Calibri" panose="020F0502020204030204" pitchFamily="34" charset="0"/>
              <a:ea typeface="Calibri" panose="020F0502020204030204" pitchFamily="34" charset="0"/>
            </a:endParaRPr>
          </a:p>
          <a:p>
            <a:pPr defTabSz="931774">
              <a:defRPr/>
            </a:pPr>
            <a:r>
              <a:rPr lang="fr-FR" dirty="0">
                <a:solidFill>
                  <a:srgbClr val="FF0000"/>
                </a:solidFill>
                <a:latin typeface="Calibri" panose="020F0502020204030204" pitchFamily="34" charset="0"/>
                <a:ea typeface="Calibri" panose="020F0502020204030204" pitchFamily="34" charset="0"/>
              </a:rPr>
              <a:t>(Photo : Archives provinciales de l’Alberta)</a:t>
            </a:r>
          </a:p>
        </p:txBody>
      </p:sp>
      <p:sp>
        <p:nvSpPr>
          <p:cNvPr id="4" name="Slide Number Placeholder 3"/>
          <p:cNvSpPr>
            <a:spLocks noGrp="1"/>
          </p:cNvSpPr>
          <p:nvPr>
            <p:ph type="sldNum" sz="quarter" idx="5"/>
          </p:nvPr>
        </p:nvSpPr>
        <p:spPr/>
        <p:txBody>
          <a:bodyPr/>
          <a:lstStyle/>
          <a:p>
            <a:fld id="{F453E872-1071-44D7-B70B-D7FECD1E0D78}" type="slidenum">
              <a:rPr lang="en-US" smtClean="0"/>
              <a:t>16</a:t>
            </a:fld>
            <a:endParaRPr lang="en-US"/>
          </a:p>
        </p:txBody>
      </p:sp>
    </p:spTree>
    <p:extLst>
      <p:ext uri="{BB962C8B-B14F-4D97-AF65-F5344CB8AC3E}">
        <p14:creationId xmlns:p14="http://schemas.microsoft.com/office/powerpoint/2010/main" val="415725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62FA-9E26-B5B9-4D96-FCBA2C3EC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89F71-DFE9-630E-BEEB-A513A72C4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F89B5-CA01-8C9B-DA12-13D6A250A552}"/>
              </a:ext>
            </a:extLst>
          </p:cNvPr>
          <p:cNvSpPr>
            <a:spLocks noGrp="1"/>
          </p:cNvSpPr>
          <p:nvPr>
            <p:ph type="body" idx="1"/>
          </p:nvPr>
        </p:nvSpPr>
        <p:spPr/>
        <p:txBody>
          <a:bodyPr/>
          <a:lstStyle/>
          <a:p>
            <a:r>
              <a:rPr lang="fr-FR" dirty="0"/>
              <a:t>À gauche : Thomas </a:t>
            </a:r>
            <a:r>
              <a:rPr lang="fr-FR" dirty="0" err="1"/>
              <a:t>Fyfe</a:t>
            </a:r>
            <a:r>
              <a:rPr lang="fr-FR" dirty="0"/>
              <a:t> était âgé de 22 ans lorsqu’il est déménagé de l’Écosse à Winnipeg, où il est devenu conducteur de tramway. Il s’est enrôlé dans le 78e Bataillon en mars 1916. Thomas a été tué sur le front de l’Ouest un an plus tard durant la bataille de la crête de Vimy.</a:t>
            </a:r>
          </a:p>
          <a:p>
            <a:endParaRPr lang="fr-FR" dirty="0"/>
          </a:p>
          <a:p>
            <a:r>
              <a:rPr lang="fr-FR" dirty="0"/>
              <a:t>(Photo soumise au Mémorial virtuel de guerre du Canada)</a:t>
            </a:r>
          </a:p>
        </p:txBody>
      </p:sp>
      <p:sp>
        <p:nvSpPr>
          <p:cNvPr id="4" name="Slide Number Placeholder 3">
            <a:extLst>
              <a:ext uri="{FF2B5EF4-FFF2-40B4-BE49-F238E27FC236}">
                <a16:creationId xmlns:a16="http://schemas.microsoft.com/office/drawing/2014/main" id="{8D836849-D8C6-30E0-83FE-AA7FA6BC52EE}"/>
              </a:ext>
            </a:extLst>
          </p:cNvPr>
          <p:cNvSpPr>
            <a:spLocks noGrp="1"/>
          </p:cNvSpPr>
          <p:nvPr>
            <p:ph type="sldNum" sz="quarter" idx="5"/>
          </p:nvPr>
        </p:nvSpPr>
        <p:spPr/>
        <p:txBody>
          <a:bodyPr/>
          <a:lstStyle/>
          <a:p>
            <a:fld id="{F453E872-1071-44D7-B70B-D7FECD1E0D78}" type="slidenum">
              <a:rPr lang="en-US" smtClean="0"/>
              <a:t>17</a:t>
            </a:fld>
            <a:endParaRPr lang="en-US"/>
          </a:p>
        </p:txBody>
      </p:sp>
    </p:spTree>
    <p:extLst>
      <p:ext uri="{BB962C8B-B14F-4D97-AF65-F5344CB8AC3E}">
        <p14:creationId xmlns:p14="http://schemas.microsoft.com/office/powerpoint/2010/main" val="103612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photo montre un jeune Robert (« Bert ») </a:t>
            </a:r>
            <a:r>
              <a:rPr lang="fr-FR" dirty="0" err="1"/>
              <a:t>Palfrey</a:t>
            </a:r>
            <a:r>
              <a:rPr lang="fr-FR" dirty="0"/>
              <a:t> Holloway, de St. John’s, T.-N.-L., avec son chien husky. Bert est mort sans sépulture connue. Son nom est gravé sur le Mémorial terre-neuvien à Beaumont-Hamel, en France.</a:t>
            </a:r>
          </a:p>
          <a:p>
            <a:endParaRPr lang="fr-FR" dirty="0"/>
          </a:p>
          <a:p>
            <a:r>
              <a:rPr lang="fr-FR" dirty="0"/>
              <a:t>(Photo : The </a:t>
            </a:r>
            <a:r>
              <a:rPr lang="fr-FR" dirty="0" err="1"/>
              <a:t>Rooms</a:t>
            </a:r>
            <a:r>
              <a:rPr lang="fr-FR" dirty="0"/>
              <a:t>, Archives provinciales de Terre-Neuve-et-Labrador, E2-6)</a:t>
            </a:r>
          </a:p>
          <a:p>
            <a:endParaRPr lang="en-US" dirty="0"/>
          </a:p>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18</a:t>
            </a:fld>
            <a:endParaRPr lang="en-US"/>
          </a:p>
        </p:txBody>
      </p:sp>
    </p:spTree>
    <p:extLst>
      <p:ext uri="{BB962C8B-B14F-4D97-AF65-F5344CB8AC3E}">
        <p14:creationId xmlns:p14="http://schemas.microsoft.com/office/powerpoint/2010/main" val="954623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9826-1B33-D4F9-64D1-345320478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5D588-78E3-B6CE-B6AD-7D500BA8E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3F46C-D4D9-F1A1-2571-85679D672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19D61E-11E2-ABD5-981B-3E347DA4DE18}"/>
              </a:ext>
            </a:extLst>
          </p:cNvPr>
          <p:cNvSpPr>
            <a:spLocks noGrp="1"/>
          </p:cNvSpPr>
          <p:nvPr>
            <p:ph type="sldNum" sz="quarter" idx="5"/>
          </p:nvPr>
        </p:nvSpPr>
        <p:spPr/>
        <p:txBody>
          <a:bodyPr/>
          <a:lstStyle/>
          <a:p>
            <a:fld id="{F453E872-1071-44D7-B70B-D7FECD1E0D78}" type="slidenum">
              <a:rPr lang="en-US" smtClean="0"/>
              <a:t>19</a:t>
            </a:fld>
            <a:endParaRPr lang="en-US"/>
          </a:p>
        </p:txBody>
      </p:sp>
    </p:spTree>
    <p:extLst>
      <p:ext uri="{BB962C8B-B14F-4D97-AF65-F5344CB8AC3E}">
        <p14:creationId xmlns:p14="http://schemas.microsoft.com/office/powerpoint/2010/main" val="81777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kern="0" dirty="0">
                <a:latin typeface="Calibri" panose="020F0502020204030204" pitchFamily="34" charset="0"/>
                <a:ea typeface="Calibri" panose="020F0502020204030204" pitchFamily="34" charset="0"/>
                <a:cs typeface="Times New Roman" panose="02020603050405020304" pitchFamily="18" charset="0"/>
              </a:rPr>
              <a:t>Des soldats canadiens passant par-dessus le sommet de la tranchée durant un exercice militaire dans le nord de la France au cours de la Première Guerre </a:t>
            </a:r>
            <a:r>
              <a:rPr lang="fr-FR" kern="0">
                <a:latin typeface="Calibri" panose="020F0502020204030204" pitchFamily="34" charset="0"/>
                <a:ea typeface="Calibri" panose="020F0502020204030204" pitchFamily="34" charset="0"/>
                <a:cs typeface="Times New Roman" panose="02020603050405020304" pitchFamily="18" charset="0"/>
              </a:rPr>
              <a:t>mondiale. </a:t>
            </a:r>
            <a:endParaRPr lang="fr-FR" kern="0" dirty="0">
              <a:latin typeface="Calibri" panose="020F0502020204030204" pitchFamily="34" charset="0"/>
              <a:ea typeface="Calibri" panose="020F0502020204030204" pitchFamily="34" charset="0"/>
              <a:cs typeface="Times New Roman" panose="02020603050405020304" pitchFamily="18" charset="0"/>
            </a:endParaRPr>
          </a:p>
          <a:p>
            <a:endParaRPr lang="fr-FR" kern="0" dirty="0">
              <a:latin typeface="Calibri" panose="020F0502020204030204" pitchFamily="34" charset="0"/>
              <a:ea typeface="Calibri" panose="020F0502020204030204" pitchFamily="34" charset="0"/>
              <a:cs typeface="Times New Roman" panose="02020603050405020304" pitchFamily="18" charset="0"/>
            </a:endParaRPr>
          </a:p>
          <a:p>
            <a:r>
              <a:rPr lang="fr-FR" kern="0" dirty="0">
                <a:latin typeface="Calibri" panose="020F0502020204030204" pitchFamily="34" charset="0"/>
                <a:ea typeface="Calibri" panose="020F0502020204030204" pitchFamily="34" charset="0"/>
                <a:cs typeface="Times New Roman" panose="02020603050405020304" pitchFamily="18" charset="0"/>
              </a:rPr>
              <a:t>(Photo : Bibliothèque et Archives Canada)</a:t>
            </a:r>
            <a:endParaRPr lang="en-US" kern="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2</a:t>
            </a:fld>
            <a:endParaRPr lang="en-US"/>
          </a:p>
        </p:txBody>
      </p:sp>
    </p:spTree>
    <p:extLst>
      <p:ext uri="{BB962C8B-B14F-4D97-AF65-F5344CB8AC3E}">
        <p14:creationId xmlns:p14="http://schemas.microsoft.com/office/powerpoint/2010/main" val="888394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779B-10D1-C9ED-B5A4-65D48F85F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29D0E-6711-3374-4988-BCBC737DD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1445F-40EA-B804-DFBB-CB54324626D2}"/>
              </a:ext>
            </a:extLst>
          </p:cNvPr>
          <p:cNvSpPr>
            <a:spLocks noGrp="1"/>
          </p:cNvSpPr>
          <p:nvPr>
            <p:ph type="body" idx="1"/>
          </p:nvPr>
        </p:nvSpPr>
        <p:spPr/>
        <p:txBody>
          <a:bodyPr/>
          <a:lstStyle/>
          <a:p>
            <a:r>
              <a:rPr lang="fr-FR" dirty="0">
                <a:latin typeface="Calibri" panose="020F0502020204030204" pitchFamily="34" charset="0"/>
                <a:ea typeface="Calibri" panose="020F0502020204030204" pitchFamily="34" charset="0"/>
              </a:rPr>
              <a:t>Ces trois soldats n’ont pas de sépulture connue. Leurs noms sont inscrits sur le Mémorial national du Canada à Vimy.</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Gauche : Frederick Thompson est un soldat canadien qui a perdu la vie au cours de la Première Guerre mondiale. Il n’a pas de sépulture connue.</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Centre : Frederick « Freddy » Lee a été l’un des premiers Canadiens d’origine chinoise à s’enrôler pour servir pendant la Première Guerre mondiale. Il a combattu à la bataille de la crête de Vimy et a été tué au combat quelques mois plus tard, en août 1917, lors de la bataille de la cote 70. </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Droite : Charles Franklin Broadbent a été tué par tirs de mitrailleuse en septembre 1918, lors de combats au Canal du Nord, en France. Il avait 24 ans. Il avait insisté pour remplacer un père de six enfants dans la file de recrutement. Il venait de recevoir la Médaille militaire pour ses actions à Amiens le mois précédant sa mort. </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(Photos soumises au Mémorial virtuel de guerre du Canada)</a:t>
            </a:r>
          </a:p>
        </p:txBody>
      </p:sp>
      <p:sp>
        <p:nvSpPr>
          <p:cNvPr id="4" name="Slide Number Placeholder 3">
            <a:extLst>
              <a:ext uri="{FF2B5EF4-FFF2-40B4-BE49-F238E27FC236}">
                <a16:creationId xmlns:a16="http://schemas.microsoft.com/office/drawing/2014/main" id="{E8478DC6-AD31-A9ED-D574-D5DD3B0B397C}"/>
              </a:ext>
            </a:extLst>
          </p:cNvPr>
          <p:cNvSpPr>
            <a:spLocks noGrp="1"/>
          </p:cNvSpPr>
          <p:nvPr>
            <p:ph type="sldNum" sz="quarter" idx="5"/>
          </p:nvPr>
        </p:nvSpPr>
        <p:spPr/>
        <p:txBody>
          <a:bodyPr/>
          <a:lstStyle/>
          <a:p>
            <a:fld id="{F453E872-1071-44D7-B70B-D7FECD1E0D78}" type="slidenum">
              <a:rPr lang="en-US" smtClean="0"/>
              <a:t>20</a:t>
            </a:fld>
            <a:endParaRPr lang="en-US"/>
          </a:p>
        </p:txBody>
      </p:sp>
    </p:spTree>
    <p:extLst>
      <p:ext uri="{BB962C8B-B14F-4D97-AF65-F5344CB8AC3E}">
        <p14:creationId xmlns:p14="http://schemas.microsoft.com/office/powerpoint/2010/main" val="3849316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panose="020F0502020204030204" pitchFamily="34" charset="0"/>
                <a:ea typeface="Calibri" panose="020F0502020204030204" pitchFamily="34" charset="0"/>
              </a:rPr>
              <a:t>Duncan Bell-Irving (première rangée, à droite) a été tué au combat en février 1915 alors qu’il construisait un poste d’écoute près des lignes du front en Belgique. Tous les frères et sœurs de la famille Bell-Irving ont servi pendant la Première Guerre mondiale, y compris Isabel qui était infirmière à l’hôpital Lady </a:t>
            </a:r>
            <a:r>
              <a:rPr lang="fr-FR" dirty="0" err="1">
                <a:latin typeface="Calibri" panose="020F0502020204030204" pitchFamily="34" charset="0"/>
                <a:ea typeface="Calibri" panose="020F0502020204030204" pitchFamily="34" charset="0"/>
              </a:rPr>
              <a:t>Ridley’s</a:t>
            </a:r>
            <a:r>
              <a:rPr lang="fr-FR" dirty="0">
                <a:latin typeface="Calibri" panose="020F0502020204030204" pitchFamily="34" charset="0"/>
                <a:ea typeface="Calibri" panose="020F0502020204030204" pitchFamily="34" charset="0"/>
              </a:rPr>
              <a:t> à Londres. </a:t>
            </a:r>
            <a:br>
              <a:rPr lang="fr-FR" dirty="0">
                <a:latin typeface="Calibri" panose="020F0502020204030204" pitchFamily="34" charset="0"/>
                <a:ea typeface="Calibri" panose="020F0502020204030204" pitchFamily="34" charset="0"/>
              </a:rPr>
            </a:br>
            <a:r>
              <a:rPr lang="fr-FR" dirty="0">
                <a:latin typeface="Calibri" panose="020F0502020204030204" pitchFamily="34" charset="0"/>
                <a:ea typeface="Calibri" panose="020F0502020204030204" pitchFamily="34" charset="0"/>
              </a:rPr>
              <a:t>La famille Bell-Irving était originaire de Vancouver, en Colombie-Britannique.</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(Photo soumise au Mémorial virtuel de guerre du Canada)</a:t>
            </a:r>
          </a:p>
          <a:p>
            <a:endParaRPr lang="en-US"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453E872-1071-44D7-B70B-D7FECD1E0D78}" type="slidenum">
              <a:rPr lang="en-US" smtClean="0"/>
              <a:t>21</a:t>
            </a:fld>
            <a:endParaRPr lang="en-US"/>
          </a:p>
        </p:txBody>
      </p:sp>
    </p:spTree>
    <p:extLst>
      <p:ext uri="{BB962C8B-B14F-4D97-AF65-F5344CB8AC3E}">
        <p14:creationId xmlns:p14="http://schemas.microsoft.com/office/powerpoint/2010/main" val="1550800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8BE-B3F0-92C8-2DDF-2830BF8F1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A2445-BF48-1179-05A3-4C5ED38D7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2D5D7-3C52-8545-43B1-5922F210F949}"/>
              </a:ext>
            </a:extLst>
          </p:cNvPr>
          <p:cNvSpPr>
            <a:spLocks noGrp="1"/>
          </p:cNvSpPr>
          <p:nvPr>
            <p:ph type="body" idx="1"/>
          </p:nvPr>
        </p:nvSpPr>
        <p:spPr/>
        <p:txBody>
          <a:bodyPr/>
          <a:lstStyle/>
          <a:p>
            <a:r>
              <a:rPr lang="fr-FR" dirty="0">
                <a:latin typeface="Calibri" panose="020F0502020204030204" pitchFamily="34" charset="0"/>
                <a:ea typeface="Calibri" panose="020F0502020204030204" pitchFamily="34" charset="0"/>
              </a:rPr>
              <a:t>Les membres du 13e Bataillon (Royal Highlanders of Canada) s’amusant devant la caméra en juillet 1916, pendant la Première Guerre mondiale. </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(Photo : Bibliothèque et Archives Canada PA-000387)</a:t>
            </a:r>
          </a:p>
        </p:txBody>
      </p:sp>
      <p:sp>
        <p:nvSpPr>
          <p:cNvPr id="4" name="Slide Number Placeholder 3">
            <a:extLst>
              <a:ext uri="{FF2B5EF4-FFF2-40B4-BE49-F238E27FC236}">
                <a16:creationId xmlns:a16="http://schemas.microsoft.com/office/drawing/2014/main" id="{B3D84804-8CF4-5066-677F-861EA59E6CFE}"/>
              </a:ext>
            </a:extLst>
          </p:cNvPr>
          <p:cNvSpPr>
            <a:spLocks noGrp="1"/>
          </p:cNvSpPr>
          <p:nvPr>
            <p:ph type="sldNum" sz="quarter" idx="5"/>
          </p:nvPr>
        </p:nvSpPr>
        <p:spPr/>
        <p:txBody>
          <a:bodyPr/>
          <a:lstStyle/>
          <a:p>
            <a:fld id="{F453E872-1071-44D7-B70B-D7FECD1E0D78}" type="slidenum">
              <a:rPr lang="en-US" smtClean="0"/>
              <a:t>22</a:t>
            </a:fld>
            <a:endParaRPr lang="en-US"/>
          </a:p>
        </p:txBody>
      </p:sp>
    </p:spTree>
    <p:extLst>
      <p:ext uri="{BB962C8B-B14F-4D97-AF65-F5344CB8AC3E}">
        <p14:creationId xmlns:p14="http://schemas.microsoft.com/office/powerpoint/2010/main" val="2438470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B986E-CC46-9760-3170-9733840EF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D2A42-D1F8-2C22-96D3-8904EA0C4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711CA-2E2B-A0B1-DDCC-BF3215DDE2BD}"/>
              </a:ext>
            </a:extLst>
          </p:cNvPr>
          <p:cNvSpPr>
            <a:spLocks noGrp="1"/>
          </p:cNvSpPr>
          <p:nvPr>
            <p:ph type="body" idx="1"/>
          </p:nvPr>
        </p:nvSpPr>
        <p:spPr/>
        <p:txBody>
          <a:bodyPr/>
          <a:lstStyle/>
          <a:p>
            <a:r>
              <a:rPr lang="fr-FR" dirty="0"/>
              <a:t>Un officier encourage les soldats du 72e Bataillon (</a:t>
            </a:r>
            <a:r>
              <a:rPr lang="fr-FR" dirty="0" err="1"/>
              <a:t>Seaforth</a:t>
            </a:r>
            <a:r>
              <a:rPr lang="fr-FR" dirty="0"/>
              <a:t> Highlanders of Canada) participant à la finale de souque à la corde des championnats canadiens d’athlétisme en France, en 1917.</a:t>
            </a:r>
          </a:p>
          <a:p>
            <a:endParaRPr lang="fr-FR" dirty="0"/>
          </a:p>
          <a:p>
            <a:r>
              <a:rPr lang="fr-FR" dirty="0"/>
              <a:t>(Photo : Musée canadien de la guerre/Collection d’archives George </a:t>
            </a:r>
            <a:r>
              <a:rPr lang="fr-FR" dirty="0" err="1"/>
              <a:t>Metcalf</a:t>
            </a:r>
            <a:r>
              <a:rPr lang="fr-FR" dirty="0"/>
              <a:t> CWM 19920085-860)</a:t>
            </a:r>
          </a:p>
        </p:txBody>
      </p:sp>
      <p:sp>
        <p:nvSpPr>
          <p:cNvPr id="4" name="Slide Number Placeholder 3">
            <a:extLst>
              <a:ext uri="{FF2B5EF4-FFF2-40B4-BE49-F238E27FC236}">
                <a16:creationId xmlns:a16="http://schemas.microsoft.com/office/drawing/2014/main" id="{3784B671-E3B1-A96B-AC34-E07F8DE08948}"/>
              </a:ext>
            </a:extLst>
          </p:cNvPr>
          <p:cNvSpPr>
            <a:spLocks noGrp="1"/>
          </p:cNvSpPr>
          <p:nvPr>
            <p:ph type="sldNum" sz="quarter" idx="5"/>
          </p:nvPr>
        </p:nvSpPr>
        <p:spPr/>
        <p:txBody>
          <a:bodyPr/>
          <a:lstStyle/>
          <a:p>
            <a:fld id="{F453E872-1071-44D7-B70B-D7FECD1E0D78}" type="slidenum">
              <a:rPr lang="en-US" smtClean="0"/>
              <a:t>23</a:t>
            </a:fld>
            <a:endParaRPr lang="en-US"/>
          </a:p>
        </p:txBody>
      </p:sp>
    </p:spTree>
    <p:extLst>
      <p:ext uri="{BB962C8B-B14F-4D97-AF65-F5344CB8AC3E}">
        <p14:creationId xmlns:p14="http://schemas.microsoft.com/office/powerpoint/2010/main" val="915494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24</a:t>
            </a:fld>
            <a:endParaRPr lang="en-US"/>
          </a:p>
        </p:txBody>
      </p:sp>
    </p:spTree>
    <p:extLst>
      <p:ext uri="{BB962C8B-B14F-4D97-AF65-F5344CB8AC3E}">
        <p14:creationId xmlns:p14="http://schemas.microsoft.com/office/powerpoint/2010/main" val="1850505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4535-A252-FABF-9CA9-DFE84E509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282E4-87D7-56CE-BD3F-FA6B33913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67D09-C80E-D42F-1DFA-1BD393D51A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85886-562A-EB89-01CB-7DABEECAEA8F}"/>
              </a:ext>
            </a:extLst>
          </p:cNvPr>
          <p:cNvSpPr>
            <a:spLocks noGrp="1"/>
          </p:cNvSpPr>
          <p:nvPr>
            <p:ph type="sldNum" sz="quarter" idx="5"/>
          </p:nvPr>
        </p:nvSpPr>
        <p:spPr/>
        <p:txBody>
          <a:bodyPr/>
          <a:lstStyle/>
          <a:p>
            <a:fld id="{F453E872-1071-44D7-B70B-D7FECD1E0D78}" type="slidenum">
              <a:rPr lang="en-US" smtClean="0"/>
              <a:t>25</a:t>
            </a:fld>
            <a:endParaRPr lang="en-US"/>
          </a:p>
        </p:txBody>
      </p:sp>
    </p:spTree>
    <p:extLst>
      <p:ext uri="{BB962C8B-B14F-4D97-AF65-F5344CB8AC3E}">
        <p14:creationId xmlns:p14="http://schemas.microsoft.com/office/powerpoint/2010/main" val="2818082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panose="020F0502020204030204" pitchFamily="34" charset="0"/>
                <a:ea typeface="Calibri" panose="020F0502020204030204" pitchFamily="34" charset="0"/>
              </a:rPr>
              <a:t>Thomas Paquette était un Abénaquis de la Première Nation d’Odanak au Québec. Il s’est enrôlé en février 1916. Il est mort dans le nord de la France en juillet 1917, sans sépulture connue. On voit ici Thomas accompagné de son épouse, Claudia, et de ses enfants Philippe et Annie-Rose.</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(Photo soumise au Mémorial virtuel de guerre du Canada)</a:t>
            </a:r>
          </a:p>
        </p:txBody>
      </p:sp>
      <p:sp>
        <p:nvSpPr>
          <p:cNvPr id="4" name="Slide Number Placeholder 3"/>
          <p:cNvSpPr>
            <a:spLocks noGrp="1"/>
          </p:cNvSpPr>
          <p:nvPr>
            <p:ph type="sldNum" sz="quarter" idx="5"/>
          </p:nvPr>
        </p:nvSpPr>
        <p:spPr/>
        <p:txBody>
          <a:bodyPr/>
          <a:lstStyle/>
          <a:p>
            <a:fld id="{F453E872-1071-44D7-B70B-D7FECD1E0D78}" type="slidenum">
              <a:rPr lang="en-US" smtClean="0"/>
              <a:t>26</a:t>
            </a:fld>
            <a:endParaRPr lang="en-US"/>
          </a:p>
        </p:txBody>
      </p:sp>
    </p:spTree>
    <p:extLst>
      <p:ext uri="{BB962C8B-B14F-4D97-AF65-F5344CB8AC3E}">
        <p14:creationId xmlns:p14="http://schemas.microsoft.com/office/powerpoint/2010/main" val="3443176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panose="020F0502020204030204" pitchFamily="34" charset="0"/>
                <a:ea typeface="Calibri" panose="020F0502020204030204" pitchFamily="34" charset="0"/>
              </a:rPr>
              <a:t>Le soldat Thomas Egan et son épouse Louise. Ils se sont mariés le 11 juin 1916 pendant la Première Guerre mondiale. Thomas a servi au sein du British Columbia </a:t>
            </a:r>
            <a:r>
              <a:rPr lang="fr-FR" dirty="0" err="1">
                <a:latin typeface="Calibri" panose="020F0502020204030204" pitchFamily="34" charset="0"/>
                <a:ea typeface="Calibri" panose="020F0502020204030204" pitchFamily="34" charset="0"/>
              </a:rPr>
              <a:t>Regiment</a:t>
            </a:r>
            <a:r>
              <a:rPr lang="fr-FR" dirty="0">
                <a:latin typeface="Calibri" panose="020F0502020204030204" pitchFamily="34" charset="0"/>
                <a:ea typeface="Calibri" panose="020F0502020204030204" pitchFamily="34" charset="0"/>
              </a:rPr>
              <a:t>. Il a perdu la vie en service.</a:t>
            </a:r>
          </a:p>
          <a:p>
            <a:endParaRPr lang="fr-FR" dirty="0">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(Photo soumise au Mémorial virtuel de guerre du Canada)</a:t>
            </a:r>
          </a:p>
        </p:txBody>
      </p:sp>
      <p:sp>
        <p:nvSpPr>
          <p:cNvPr id="4" name="Slide Number Placeholder 3"/>
          <p:cNvSpPr>
            <a:spLocks noGrp="1"/>
          </p:cNvSpPr>
          <p:nvPr>
            <p:ph type="sldNum" sz="quarter" idx="5"/>
          </p:nvPr>
        </p:nvSpPr>
        <p:spPr/>
        <p:txBody>
          <a:bodyPr/>
          <a:lstStyle/>
          <a:p>
            <a:fld id="{F453E872-1071-44D7-B70B-D7FECD1E0D78}" type="slidenum">
              <a:rPr lang="en-US" smtClean="0"/>
              <a:t>27</a:t>
            </a:fld>
            <a:endParaRPr lang="en-US"/>
          </a:p>
        </p:txBody>
      </p:sp>
    </p:spTree>
    <p:extLst>
      <p:ext uri="{BB962C8B-B14F-4D97-AF65-F5344CB8AC3E}">
        <p14:creationId xmlns:p14="http://schemas.microsoft.com/office/powerpoint/2010/main" val="2793166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lnSpc>
                <a:spcPct val="115000"/>
              </a:lnSpc>
              <a:spcAft>
                <a:spcPts val="1021"/>
              </a:spcAft>
              <a:defRPr/>
            </a:pPr>
            <a:r>
              <a:rPr lang="fr-FR" dirty="0">
                <a:latin typeface="Calibri" panose="020F0502020204030204" pitchFamily="34" charset="0"/>
                <a:ea typeface="Calibri" panose="020F0502020204030204" pitchFamily="34" charset="0"/>
                <a:cs typeface="Times New Roman" panose="02020603050405020304" pitchFamily="18" charset="0"/>
              </a:rPr>
              <a:t>Les soldats canadiens ont écrit de nombreuses lettres à leurs parents et amis inquiets.</a:t>
            </a:r>
          </a:p>
          <a:p>
            <a:pPr defTabSz="933172">
              <a:lnSpc>
                <a:spcPct val="115000"/>
              </a:lnSpc>
              <a:spcAft>
                <a:spcPts val="1021"/>
              </a:spcAft>
              <a:defRPr/>
            </a:pPr>
            <a:endParaRPr lang="fr-FR" dirty="0">
              <a:latin typeface="Calibri" panose="020F0502020204030204" pitchFamily="34" charset="0"/>
              <a:ea typeface="Calibri" panose="020F0502020204030204" pitchFamily="34" charset="0"/>
              <a:cs typeface="Times New Roman" panose="02020603050405020304" pitchFamily="18" charset="0"/>
            </a:endParaRPr>
          </a:p>
          <a:p>
            <a:pPr defTabSz="933172">
              <a:lnSpc>
                <a:spcPct val="115000"/>
              </a:lnSpc>
              <a:spcAft>
                <a:spcPts val="1021"/>
              </a:spcAft>
              <a:defRPr/>
            </a:pPr>
            <a:r>
              <a:rPr lang="fr-FR" dirty="0">
                <a:latin typeface="Calibri" panose="020F0502020204030204" pitchFamily="34" charset="0"/>
                <a:ea typeface="Calibri" panose="020F0502020204030204" pitchFamily="34" charset="0"/>
                <a:cs typeface="Times New Roman" panose="02020603050405020304" pitchFamily="18" charset="0"/>
              </a:rPr>
              <a:t>Henri Desroches écrivant une lettre avant la guerre. Le soldat Desroches était originaire de Winnipeg. Il a perdu la vie le 9 avril 1917, lors de la bataille de la crête de Vimy. Il avait 24 ans. </a:t>
            </a:r>
          </a:p>
          <a:p>
            <a:pPr defTabSz="933172">
              <a:lnSpc>
                <a:spcPct val="115000"/>
              </a:lnSpc>
              <a:spcAft>
                <a:spcPts val="1021"/>
              </a:spcAft>
              <a:defRPr/>
            </a:pPr>
            <a:endParaRPr lang="fr-FR" dirty="0">
              <a:latin typeface="Calibri" panose="020F0502020204030204" pitchFamily="34" charset="0"/>
              <a:ea typeface="Calibri" panose="020F0502020204030204" pitchFamily="34" charset="0"/>
              <a:cs typeface="Times New Roman" panose="02020603050405020304" pitchFamily="18" charset="0"/>
            </a:endParaRPr>
          </a:p>
          <a:p>
            <a:pPr defTabSz="933172">
              <a:lnSpc>
                <a:spcPct val="115000"/>
              </a:lnSpc>
              <a:spcAft>
                <a:spcPts val="1021"/>
              </a:spcAft>
              <a:defRPr/>
            </a:pPr>
            <a:r>
              <a:rPr lang="fr-FR" dirty="0">
                <a:latin typeface="Calibri" panose="020F0502020204030204" pitchFamily="34" charset="0"/>
                <a:ea typeface="Calibri" panose="020F0502020204030204" pitchFamily="34" charset="0"/>
                <a:cs typeface="Times New Roman" panose="02020603050405020304" pitchFamily="18" charset="0"/>
              </a:rPr>
              <a:t>(Photo soumise au Mémorial virtuel de guerre du Canada)</a:t>
            </a:r>
          </a:p>
        </p:txBody>
      </p:sp>
      <p:sp>
        <p:nvSpPr>
          <p:cNvPr id="4" name="Slide Number Placeholder 3"/>
          <p:cNvSpPr>
            <a:spLocks noGrp="1"/>
          </p:cNvSpPr>
          <p:nvPr>
            <p:ph type="sldNum" sz="quarter" idx="5"/>
          </p:nvPr>
        </p:nvSpPr>
        <p:spPr/>
        <p:txBody>
          <a:bodyPr/>
          <a:lstStyle/>
          <a:p>
            <a:fld id="{F453E872-1071-44D7-B70B-D7FECD1E0D78}" type="slidenum">
              <a:rPr lang="en-US" smtClean="0"/>
              <a:t>28</a:t>
            </a:fld>
            <a:endParaRPr lang="en-US"/>
          </a:p>
        </p:txBody>
      </p:sp>
    </p:spTree>
    <p:extLst>
      <p:ext uri="{BB962C8B-B14F-4D97-AF65-F5344CB8AC3E}">
        <p14:creationId xmlns:p14="http://schemas.microsoft.com/office/powerpoint/2010/main" val="527286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365C-042A-405E-C330-D8BEA2A14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97FBC-BFD1-160F-21F0-E5E1F8199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40FC2-8AB9-5CA8-7167-0A889FA0A9B6}"/>
              </a:ext>
            </a:extLst>
          </p:cNvPr>
          <p:cNvSpPr>
            <a:spLocks noGrp="1"/>
          </p:cNvSpPr>
          <p:nvPr>
            <p:ph type="body" idx="1"/>
          </p:nvPr>
        </p:nvSpPr>
        <p:spPr/>
        <p:txBody>
          <a:bodyPr/>
          <a:lstStyle/>
          <a:p>
            <a:r>
              <a:rPr lang="fr-FR" dirty="0"/>
              <a:t>Claude Adams (au centre) a perdu la vie lors de la bataille de la crête de Vimy en avril 1917 et n’a pas de sépulture connue. </a:t>
            </a:r>
          </a:p>
          <a:p>
            <a:endParaRPr lang="fr-FR" dirty="0"/>
          </a:p>
          <a:p>
            <a:r>
              <a:rPr lang="fr-FR" dirty="0"/>
              <a:t>(Photo soumise au Mémorial virtuel de guerre du Canada)</a:t>
            </a:r>
          </a:p>
        </p:txBody>
      </p:sp>
      <p:sp>
        <p:nvSpPr>
          <p:cNvPr id="4" name="Slide Number Placeholder 3">
            <a:extLst>
              <a:ext uri="{FF2B5EF4-FFF2-40B4-BE49-F238E27FC236}">
                <a16:creationId xmlns:a16="http://schemas.microsoft.com/office/drawing/2014/main" id="{D7F23D35-D93E-8970-4533-3E7292973D29}"/>
              </a:ext>
            </a:extLst>
          </p:cNvPr>
          <p:cNvSpPr>
            <a:spLocks noGrp="1"/>
          </p:cNvSpPr>
          <p:nvPr>
            <p:ph type="sldNum" sz="quarter" idx="5"/>
          </p:nvPr>
        </p:nvSpPr>
        <p:spPr/>
        <p:txBody>
          <a:bodyPr/>
          <a:lstStyle/>
          <a:p>
            <a:fld id="{F453E872-1071-44D7-B70B-D7FECD1E0D78}" type="slidenum">
              <a:rPr lang="en-US" smtClean="0"/>
              <a:t>29</a:t>
            </a:fld>
            <a:endParaRPr lang="en-US"/>
          </a:p>
        </p:txBody>
      </p:sp>
    </p:spTree>
    <p:extLst>
      <p:ext uri="{BB962C8B-B14F-4D97-AF65-F5344CB8AC3E}">
        <p14:creationId xmlns:p14="http://schemas.microsoft.com/office/powerpoint/2010/main" val="417846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666666"/>
                </a:solidFill>
                <a:effectLst/>
                <a:latin typeface="Helvetica Neue"/>
              </a:rPr>
              <a:t>Des brancardiers canadiens transportant un soldat blessé pour qu’il obtienne de l’aide médicale durant la Première Guerre mondiale. </a:t>
            </a:r>
          </a:p>
          <a:p>
            <a:endParaRPr lang="fr-FR" b="0" i="0" dirty="0">
              <a:solidFill>
                <a:srgbClr val="666666"/>
              </a:solidFill>
              <a:effectLst/>
              <a:latin typeface="Helvetica Neue"/>
            </a:endParaRPr>
          </a:p>
          <a:p>
            <a:r>
              <a:rPr lang="fr-FR" b="0" i="0" dirty="0">
                <a:solidFill>
                  <a:srgbClr val="666666"/>
                </a:solidFill>
                <a:effectLst/>
                <a:latin typeface="Helvetica Neue"/>
              </a:rPr>
              <a:t>(Photo : Musée canadien de la guerre/Collection d’archives George </a:t>
            </a:r>
            <a:r>
              <a:rPr lang="fr-FR" b="0" i="0" dirty="0" err="1">
                <a:solidFill>
                  <a:srgbClr val="666666"/>
                </a:solidFill>
                <a:effectLst/>
                <a:latin typeface="Helvetica Neue"/>
              </a:rPr>
              <a:t>Metcalf</a:t>
            </a:r>
            <a:r>
              <a:rPr lang="fr-FR" b="0" i="0" dirty="0">
                <a:solidFill>
                  <a:srgbClr val="666666"/>
                </a:solidFill>
                <a:effectLst/>
                <a:latin typeface="Helvetica Neue"/>
              </a:rPr>
              <a:t> CWM 19920044-509)</a:t>
            </a:r>
          </a:p>
        </p:txBody>
      </p:sp>
      <p:sp>
        <p:nvSpPr>
          <p:cNvPr id="4" name="Slide Number Placeholder 3"/>
          <p:cNvSpPr>
            <a:spLocks noGrp="1"/>
          </p:cNvSpPr>
          <p:nvPr>
            <p:ph type="sldNum" sz="quarter" idx="5"/>
          </p:nvPr>
        </p:nvSpPr>
        <p:spPr/>
        <p:txBody>
          <a:bodyPr/>
          <a:lstStyle/>
          <a:p>
            <a:fld id="{F453E872-1071-44D7-B70B-D7FECD1E0D78}" type="slidenum">
              <a:rPr lang="en-US" smtClean="0"/>
              <a:t>3</a:t>
            </a:fld>
            <a:endParaRPr lang="en-US"/>
          </a:p>
        </p:txBody>
      </p:sp>
    </p:spTree>
    <p:extLst>
      <p:ext uri="{BB962C8B-B14F-4D97-AF65-F5344CB8AC3E}">
        <p14:creationId xmlns:p14="http://schemas.microsoft.com/office/powerpoint/2010/main" val="1852546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Soldats canadiens revenant épuisés de la ligne de front de la bataille de la Somme, à l’automne 1916.</a:t>
            </a:r>
          </a:p>
          <a:p>
            <a:endParaRPr lang="fr-FR" dirty="0"/>
          </a:p>
          <a:p>
            <a:r>
              <a:rPr lang="fr-FR" dirty="0"/>
              <a:t>(Photo : Bibliothèque et Archives Canada PA-000832)</a:t>
            </a:r>
          </a:p>
        </p:txBody>
      </p:sp>
      <p:sp>
        <p:nvSpPr>
          <p:cNvPr id="4" name="Slide Number Placeholder 3"/>
          <p:cNvSpPr>
            <a:spLocks noGrp="1"/>
          </p:cNvSpPr>
          <p:nvPr>
            <p:ph type="sldNum" sz="quarter" idx="5"/>
          </p:nvPr>
        </p:nvSpPr>
        <p:spPr/>
        <p:txBody>
          <a:bodyPr/>
          <a:lstStyle/>
          <a:p>
            <a:fld id="{F453E872-1071-44D7-B70B-D7FECD1E0D78}" type="slidenum">
              <a:rPr lang="en-US" smtClean="0"/>
              <a:t>30</a:t>
            </a:fld>
            <a:endParaRPr lang="en-US"/>
          </a:p>
        </p:txBody>
      </p:sp>
    </p:spTree>
    <p:extLst>
      <p:ext uri="{BB962C8B-B14F-4D97-AF65-F5344CB8AC3E}">
        <p14:creationId xmlns:p14="http://schemas.microsoft.com/office/powerpoint/2010/main" val="3658302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8013C-F388-D34B-6B11-44CE78245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93361-89FB-B996-024E-099888628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3ED81-7C3D-C9F1-7F7A-69BC859321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8A7826-38A1-9DDC-E460-27AFE7E3061B}"/>
              </a:ext>
            </a:extLst>
          </p:cNvPr>
          <p:cNvSpPr>
            <a:spLocks noGrp="1"/>
          </p:cNvSpPr>
          <p:nvPr>
            <p:ph type="sldNum" sz="quarter" idx="5"/>
          </p:nvPr>
        </p:nvSpPr>
        <p:spPr/>
        <p:txBody>
          <a:bodyPr/>
          <a:lstStyle/>
          <a:p>
            <a:fld id="{F453E872-1071-44D7-B70B-D7FECD1E0D78}" type="slidenum">
              <a:rPr lang="en-US" smtClean="0"/>
              <a:t>31</a:t>
            </a:fld>
            <a:endParaRPr lang="en-US"/>
          </a:p>
        </p:txBody>
      </p:sp>
    </p:spTree>
    <p:extLst>
      <p:ext uri="{BB962C8B-B14F-4D97-AF65-F5344CB8AC3E}">
        <p14:creationId xmlns:p14="http://schemas.microsoft.com/office/powerpoint/2010/main" val="3612623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pierre tombale du Soldat inconnu du Canada, qui se trouvait à l’origine dans le cimetière de Cabaret-Rouge en France, est maintenant exposée au Musée canadien de la guerre.</a:t>
            </a:r>
          </a:p>
          <a:p>
            <a:endParaRPr lang="fr-FR" dirty="0"/>
          </a:p>
          <a:p>
            <a:r>
              <a:rPr lang="fr-FR" dirty="0"/>
              <a:t>(Photo : Musée canadien de la guerre)</a:t>
            </a:r>
          </a:p>
        </p:txBody>
      </p:sp>
      <p:sp>
        <p:nvSpPr>
          <p:cNvPr id="4" name="Slide Number Placeholder 3"/>
          <p:cNvSpPr>
            <a:spLocks noGrp="1"/>
          </p:cNvSpPr>
          <p:nvPr>
            <p:ph type="sldNum" sz="quarter" idx="5"/>
          </p:nvPr>
        </p:nvSpPr>
        <p:spPr/>
        <p:txBody>
          <a:bodyPr/>
          <a:lstStyle/>
          <a:p>
            <a:fld id="{F453E872-1071-44D7-B70B-D7FECD1E0D78}" type="slidenum">
              <a:rPr lang="en-US" smtClean="0"/>
              <a:t>32</a:t>
            </a:fld>
            <a:endParaRPr lang="en-US"/>
          </a:p>
        </p:txBody>
      </p:sp>
    </p:spTree>
    <p:extLst>
      <p:ext uri="{BB962C8B-B14F-4D97-AF65-F5344CB8AC3E}">
        <p14:creationId xmlns:p14="http://schemas.microsoft.com/office/powerpoint/2010/main" val="52385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Tous les Canadiens affichés ici ont perdu la vie pendant la Première Guerre mondiale.  Aucun d’entre eux n’a de sépulture connue. </a:t>
            </a:r>
          </a:p>
          <a:p>
            <a:endParaRPr lang="fr-FR" b="0" dirty="0"/>
          </a:p>
          <a:p>
            <a:r>
              <a:rPr lang="fr-FR" b="0" dirty="0"/>
              <a:t>Première rangée (de gauche à droite) :</a:t>
            </a:r>
          </a:p>
          <a:p>
            <a:r>
              <a:rPr lang="fr-FR" b="0" dirty="0"/>
              <a:t>- Le lieutenant Franklin Sharp Rankin était originaire de Woodstock, au Nouveau-Brunswick. Sa mère s’appelait Jennie et il a servi dans le Royal </a:t>
            </a:r>
            <a:r>
              <a:rPr lang="fr-FR" b="0" dirty="0" err="1"/>
              <a:t>Flying</a:t>
            </a:r>
            <a:r>
              <a:rPr lang="fr-FR" b="0" dirty="0"/>
              <a:t> Corps. Franklin a perdu la vie en octobre 1916 à l’âge de 23 ans.</a:t>
            </a:r>
          </a:p>
          <a:p>
            <a:r>
              <a:rPr lang="fr-FR" b="0" dirty="0"/>
              <a:t>- David </a:t>
            </a:r>
            <a:r>
              <a:rPr lang="fr-FR" b="0" dirty="0" err="1"/>
              <a:t>Stranger</a:t>
            </a:r>
            <a:r>
              <a:rPr lang="fr-FR" b="0" dirty="0"/>
              <a:t> était un soldat autochtone né au Manitoba en 1874. Père de sept enfants, il a combattu sur le front de l’Ouest pendant la Première Guerre mondiale. Il a été tué au combat en France le 29 mars 1917, à l’âge de 42 ans. </a:t>
            </a:r>
          </a:p>
          <a:p>
            <a:r>
              <a:rPr lang="fr-FR" b="0" dirty="0"/>
              <a:t>- Le lieutenant Dudley Acheson est né en 1888 à Winnipeg. Dès son enrôlement à Saskatoon en mars 1916, il a été nommé officier. Il a perdu la vie le 5 novembre 1916, lors de la bataille de la Somme. Son avis de décès décrivait sa mort comme « l’une des plus tristes… de la guerre », et mentionnait qu’il était « tenu en grande estime » en tant qu’officier pour le dévouement dont il faisait preuve envers son peloton.</a:t>
            </a:r>
          </a:p>
          <a:p>
            <a:r>
              <a:rPr lang="fr-FR" b="0" dirty="0"/>
              <a:t>- Le soldat Harold </a:t>
            </a:r>
            <a:r>
              <a:rPr lang="fr-FR" b="0" dirty="0" err="1"/>
              <a:t>Adir</a:t>
            </a:r>
            <a:r>
              <a:rPr lang="fr-FR" b="0" dirty="0"/>
              <a:t> est mort en France le 8 août 1918, lors de la bataille d’Amiens.</a:t>
            </a:r>
          </a:p>
          <a:p>
            <a:r>
              <a:rPr lang="fr-FR" b="0" dirty="0"/>
              <a:t>- Le surnom du soldat Vivian Abbott était « </a:t>
            </a:r>
            <a:r>
              <a:rPr lang="fr-FR" b="0" dirty="0" err="1"/>
              <a:t>Bunny</a:t>
            </a:r>
            <a:r>
              <a:rPr lang="fr-FR" b="0" dirty="0"/>
              <a:t> ». Il a perdu la vie le 21 août 1917, à 36 ans, lors de la bataille de la cote 70. Vivian était membre du British Columbia </a:t>
            </a:r>
            <a:r>
              <a:rPr lang="fr-FR" b="0" dirty="0" err="1"/>
              <a:t>Regiment</a:t>
            </a:r>
            <a:r>
              <a:rPr lang="fr-FR" b="0" dirty="0"/>
              <a:t> et avait servi lors de la guerre des Boers. </a:t>
            </a:r>
          </a:p>
          <a:p>
            <a:endParaRPr lang="fr-FR" b="0" dirty="0"/>
          </a:p>
          <a:p>
            <a:r>
              <a:rPr lang="fr-FR" b="0" dirty="0"/>
              <a:t>Deuxième rangée (de gauche à droite) :</a:t>
            </a:r>
          </a:p>
          <a:p>
            <a:r>
              <a:rPr lang="fr-FR" b="0" dirty="0"/>
              <a:t>- Le soldat Merrill Marshall, de l’Île-du-Prince-Édouard, s’est enrôlé au sein du Corps expéditionnaire canadien en mai 1915. Il a été tué le 9 avril 1917, premier jour de la bataille de la crête de Vimy.</a:t>
            </a:r>
          </a:p>
          <a:p>
            <a:r>
              <a:rPr lang="fr-FR" b="0" dirty="0"/>
              <a:t>- Le soldat Joseph Doughty est né en 1895 et a servi au sein du 38e Bataillon pendant la Première Guerre mondiale. Il a perdu la vie le 18 novembre 1916 lors de la bataille de la Somme. Il avait 21 ans.</a:t>
            </a:r>
          </a:p>
          <a:p>
            <a:r>
              <a:rPr lang="fr-FR" b="0" dirty="0"/>
              <a:t>- Le soldat Douglas Freeman Sr. était un immigrant britannique qui a servi dans le Corps expéditionnaire canadien et qui est mort à la bataille de la Somme. Avant la guerre, il travaillait pour le magasin </a:t>
            </a:r>
            <a:r>
              <a:rPr lang="fr-FR" b="0" dirty="0" err="1"/>
              <a:t>Eaton’s</a:t>
            </a:r>
            <a:r>
              <a:rPr lang="fr-FR" b="0" dirty="0"/>
              <a:t> à Toronto. Son fils aîné, Douglas Jr., a également servi pendant la Première Guerre mondiale. Il a été tué au front deux ans avant son père.</a:t>
            </a:r>
          </a:p>
          <a:p>
            <a:r>
              <a:rPr lang="fr-FR" b="0" dirty="0"/>
              <a:t>- Le sergent </a:t>
            </a:r>
            <a:r>
              <a:rPr lang="fr-FR" b="0" dirty="0" err="1"/>
              <a:t>Fumio</a:t>
            </a:r>
            <a:r>
              <a:rPr lang="fr-FR" b="0" dirty="0"/>
              <a:t> </a:t>
            </a:r>
            <a:r>
              <a:rPr lang="fr-FR" b="0" dirty="0" err="1"/>
              <a:t>Tatsuoka</a:t>
            </a:r>
            <a:r>
              <a:rPr lang="fr-FR" b="0" dirty="0"/>
              <a:t> était un soldat canadien d’origine japonaise très respecté. Il a refusé d’aller à l’école d’officiers, disant : « Je me suis porté volontaire avec 200 Japonais et je ne veux pas me séparer d’eux en étant officier. Il ne serait pas juste d’être salué par mes camarades. » Sa mort, en août 1917 durant la bataille de la cote 70, a endeuillé tout le bataillon.</a:t>
            </a:r>
          </a:p>
          <a:p>
            <a:endParaRPr lang="fr-FR" b="0" dirty="0"/>
          </a:p>
          <a:p>
            <a:r>
              <a:rPr lang="fr-FR" b="0" dirty="0"/>
              <a:t>Troisième rangée (de gauche à droite) :</a:t>
            </a:r>
          </a:p>
          <a:p>
            <a:r>
              <a:rPr lang="fr-FR" b="0" dirty="0"/>
              <a:t>- L’aspirant de marine Malcolm </a:t>
            </a:r>
            <a:r>
              <a:rPr lang="fr-FR" b="0" dirty="0" err="1"/>
              <a:t>Cann</a:t>
            </a:r>
            <a:r>
              <a:rPr lang="fr-FR" b="0" dirty="0"/>
              <a:t> a obtenu son diplôme du Royal Naval </a:t>
            </a:r>
            <a:r>
              <a:rPr lang="fr-FR" b="0" dirty="0" err="1"/>
              <a:t>College</a:t>
            </a:r>
            <a:r>
              <a:rPr lang="fr-FR" b="0" dirty="0"/>
              <a:t> of Canada en 1914. Il a été sélectionné pour servir dans la Marine royale à bord du NSM Good Hope. Le 1er novembre 1914, son navire est coulé au large des côtes du Chili. Tous les hommes à bord ont péri. </a:t>
            </a:r>
            <a:r>
              <a:rPr lang="fr-FR" b="0" dirty="0" err="1"/>
              <a:t>Cann</a:t>
            </a:r>
            <a:r>
              <a:rPr lang="fr-FR" b="0" dirty="0"/>
              <a:t> est l’un des quatre marins canadiens qui ont perdu la vie ce jour-là, les toutes premières pertes canadiennes de la Première Guerre mondiale.</a:t>
            </a:r>
          </a:p>
          <a:p>
            <a:r>
              <a:rPr lang="fr-FR" b="0" dirty="0"/>
              <a:t>- Le sergent Frederick Hobson était âgé de 44 ans et père de cinq enfants. Il a reçu la Croix de Victoria pour le courage dont il a fait preuve lors de la bataille de la cote 70 en août 1917. Le membre du 29e Bataillon a déterré une mitrailleuse Lewis ensevelie et sacrifié sa vie pendant qu’un artilleur tentait de la débloquer. Il a dit : « Débloquez cette mitrailleuse. Je vais essayer de vous donner le plus de temps possible. »</a:t>
            </a:r>
          </a:p>
          <a:p>
            <a:r>
              <a:rPr lang="fr-FR" b="0" dirty="0"/>
              <a:t>- Le soldat </a:t>
            </a:r>
            <a:r>
              <a:rPr lang="fr-FR" b="0" dirty="0" err="1"/>
              <a:t>Katsukuma</a:t>
            </a:r>
            <a:r>
              <a:rPr lang="fr-FR" b="0" dirty="0"/>
              <a:t> Katayama est né au Japon, mais s’est installé au Canada quand il était jeune. Désireux de servir son nouveau pays pendant la Première Guerre mondiale, il s’enrôle à Calgary en 1916. Il a perdu la vie le 7 mai 1917 alors qu’il combattait sur le front de l’Ouest au sein du 30e Bataillon. Il avait 29 ans. </a:t>
            </a:r>
          </a:p>
          <a:p>
            <a:r>
              <a:rPr lang="fr-FR" b="0" dirty="0"/>
              <a:t>- Peter </a:t>
            </a:r>
            <a:r>
              <a:rPr lang="fr-FR" b="0" dirty="0" err="1"/>
              <a:t>Lavelley</a:t>
            </a:r>
            <a:r>
              <a:rPr lang="fr-FR" b="0" dirty="0"/>
              <a:t> était un soldat autochtone membre du 3e Bataillon. Il a perdu la vie le 10 avril 1917, à 20 ans, lors de la bataille de la cote 70. Il était issu d’une longue lignée de guerriers. Son arrière-arrière-arrière-arrière-grand-père était le grand chef des Algonquins lors de la guerre de 1812.</a:t>
            </a:r>
          </a:p>
          <a:p>
            <a:r>
              <a:rPr lang="fr-FR" b="0" dirty="0"/>
              <a:t>- Le soldat Henry Ashton est né en 1886. Il s’est enrôlé dans le Corps expéditionnaire canadien pendant la Première Guerre mondiale et a servi dans le 31e Bataillon. Il a perdu la vie le 15 septembre 1916, lors de la bataille de la Somme. Il avait 30 ans.</a:t>
            </a:r>
          </a:p>
          <a:p>
            <a:endParaRPr lang="fr-FR" b="0" dirty="0"/>
          </a:p>
          <a:p>
            <a:r>
              <a:rPr lang="fr-FR" b="0" dirty="0"/>
              <a:t>(Photos soumises au Mémorial virtuel de guerre du Canada)</a:t>
            </a:r>
          </a:p>
        </p:txBody>
      </p:sp>
      <p:sp>
        <p:nvSpPr>
          <p:cNvPr id="4" name="Slide Number Placeholder 3"/>
          <p:cNvSpPr>
            <a:spLocks noGrp="1"/>
          </p:cNvSpPr>
          <p:nvPr>
            <p:ph type="sldNum" sz="quarter" idx="5"/>
          </p:nvPr>
        </p:nvSpPr>
        <p:spPr/>
        <p:txBody>
          <a:bodyPr/>
          <a:lstStyle/>
          <a:p>
            <a:fld id="{F453E872-1071-44D7-B70B-D7FECD1E0D78}" type="slidenum">
              <a:rPr lang="en-US" smtClean="0"/>
              <a:t>33</a:t>
            </a:fld>
            <a:endParaRPr lang="en-US"/>
          </a:p>
        </p:txBody>
      </p:sp>
    </p:spTree>
    <p:extLst>
      <p:ext uri="{BB962C8B-B14F-4D97-AF65-F5344CB8AC3E}">
        <p14:creationId xmlns:p14="http://schemas.microsoft.com/office/powerpoint/2010/main" val="730522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333333"/>
                </a:solidFill>
                <a:effectLst/>
                <a:latin typeface="Montserrat" panose="00000500000000000000" pitchFamily="2" charset="0"/>
              </a:rPr>
              <a:t>De nombreuses personnes portent le coquelicot de la Légion royale canadienne chaque année à l’approche du jour du Souvenir.</a:t>
            </a:r>
            <a:br>
              <a:rPr lang="fr-FR" b="0" i="0" dirty="0">
                <a:solidFill>
                  <a:srgbClr val="333333"/>
                </a:solidFill>
                <a:effectLst/>
                <a:latin typeface="Montserrat" panose="00000500000000000000" pitchFamily="2" charset="0"/>
              </a:rPr>
            </a:br>
            <a:endParaRPr lang="fr-FR" b="0" i="0" dirty="0">
              <a:solidFill>
                <a:srgbClr val="333333"/>
              </a:solidFill>
              <a:effectLst/>
              <a:latin typeface="Montserrat" panose="00000500000000000000" pitchFamily="2" charset="0"/>
            </a:endParaRPr>
          </a:p>
          <a:p>
            <a:r>
              <a:rPr lang="fr-FR" b="0" i="0" dirty="0">
                <a:solidFill>
                  <a:srgbClr val="333333"/>
                </a:solidFill>
                <a:effectLst/>
                <a:latin typeface="Montserrat" panose="00000500000000000000" pitchFamily="2" charset="0"/>
              </a:rPr>
              <a:t>(Photo : Anciens Combattants Canada)</a:t>
            </a:r>
          </a:p>
        </p:txBody>
      </p:sp>
      <p:sp>
        <p:nvSpPr>
          <p:cNvPr id="4" name="Slide Number Placeholder 3"/>
          <p:cNvSpPr>
            <a:spLocks noGrp="1"/>
          </p:cNvSpPr>
          <p:nvPr>
            <p:ph type="sldNum" sz="quarter" idx="5"/>
          </p:nvPr>
        </p:nvSpPr>
        <p:spPr/>
        <p:txBody>
          <a:bodyPr/>
          <a:lstStyle/>
          <a:p>
            <a:fld id="{F453E872-1071-44D7-B70B-D7FECD1E0D78}" type="slidenum">
              <a:rPr lang="en-US" smtClean="0"/>
              <a:t>34</a:t>
            </a:fld>
            <a:endParaRPr lang="en-US"/>
          </a:p>
        </p:txBody>
      </p:sp>
    </p:spTree>
    <p:extLst>
      <p:ext uri="{BB962C8B-B14F-4D97-AF65-F5344CB8AC3E}">
        <p14:creationId xmlns:p14="http://schemas.microsoft.com/office/powerpoint/2010/main" val="129820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FED0-8626-46E5-47AB-7B67FE722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FEA18-F49B-6685-0A35-86B8FA80C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B4251-9FD1-3B4F-1B96-9F9CE189C3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236FE7-EFDB-2AB2-31F4-65EF7E0A82C5}"/>
              </a:ext>
            </a:extLst>
          </p:cNvPr>
          <p:cNvSpPr>
            <a:spLocks noGrp="1"/>
          </p:cNvSpPr>
          <p:nvPr>
            <p:ph type="sldNum" sz="quarter" idx="5"/>
          </p:nvPr>
        </p:nvSpPr>
        <p:spPr/>
        <p:txBody>
          <a:bodyPr/>
          <a:lstStyle/>
          <a:p>
            <a:fld id="{F453E872-1071-44D7-B70B-D7FECD1E0D78}" type="slidenum">
              <a:rPr lang="en-US" smtClean="0"/>
              <a:t>35</a:t>
            </a:fld>
            <a:endParaRPr lang="en-US"/>
          </a:p>
        </p:txBody>
      </p:sp>
    </p:spTree>
    <p:extLst>
      <p:ext uri="{BB962C8B-B14F-4D97-AF65-F5344CB8AC3E}">
        <p14:creationId xmlns:p14="http://schemas.microsoft.com/office/powerpoint/2010/main" val="63635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333333"/>
                </a:solidFill>
                <a:effectLst/>
                <a:latin typeface="Montserrat" panose="00000500000000000000" pitchFamily="2" charset="0"/>
              </a:rPr>
              <a:t>Le Mémorial national du Canada à Vimy est le monument commémoratif de guerre canadien le plus connu à l’étranger. Les noms des 11 285 soldats canadiens sans sépulture connue, qui ont perdu la vie durant les combats de la Première Guerre mondiale en France, sont inscrits sur son socle de granite.</a:t>
            </a:r>
          </a:p>
          <a:p>
            <a:endParaRPr lang="fr-FR" b="0" i="0" dirty="0">
              <a:solidFill>
                <a:srgbClr val="333333"/>
              </a:solidFill>
              <a:effectLst/>
              <a:latin typeface="Montserrat" panose="00000500000000000000" pitchFamily="2" charset="0"/>
            </a:endParaRPr>
          </a:p>
          <a:p>
            <a:r>
              <a:rPr lang="fr-FR" b="0" i="0" dirty="0">
                <a:solidFill>
                  <a:srgbClr val="333333"/>
                </a:solidFill>
                <a:effectLst/>
                <a:latin typeface="Montserrat" panose="00000500000000000000" pitchFamily="2" charset="0"/>
              </a:rPr>
              <a:t>(Photo : Anciens Combattants Canada)</a:t>
            </a:r>
          </a:p>
        </p:txBody>
      </p:sp>
      <p:sp>
        <p:nvSpPr>
          <p:cNvPr id="4" name="Slide Number Placeholder 3"/>
          <p:cNvSpPr>
            <a:spLocks noGrp="1"/>
          </p:cNvSpPr>
          <p:nvPr>
            <p:ph type="sldNum" sz="quarter" idx="5"/>
          </p:nvPr>
        </p:nvSpPr>
        <p:spPr/>
        <p:txBody>
          <a:bodyPr/>
          <a:lstStyle/>
          <a:p>
            <a:fld id="{F453E872-1071-44D7-B70B-D7FECD1E0D78}" type="slidenum">
              <a:rPr lang="en-US" smtClean="0"/>
              <a:t>4</a:t>
            </a:fld>
            <a:endParaRPr lang="en-US"/>
          </a:p>
        </p:txBody>
      </p:sp>
    </p:spTree>
    <p:extLst>
      <p:ext uri="{BB962C8B-B14F-4D97-AF65-F5344CB8AC3E}">
        <p14:creationId xmlns:p14="http://schemas.microsoft.com/office/powerpoint/2010/main" val="283603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dirty="0"/>
              <a:t>La Tombe du Soldat inconnu du Canada est située à la base du Monument commémoratif de guerre à Ottawa. La Tombe représente symboliquement les plus de 120 000 Canadiens qui sont morts au cours de leur service militaire au fil des ans, ainsi que tous les militaires en service qui mettent leur vie en danger aujourd’hui et à l’avenir. </a:t>
            </a:r>
          </a:p>
          <a:p>
            <a:pPr defTabSz="931774">
              <a:defRPr/>
            </a:pPr>
            <a:endParaRPr lang="fr-FR" dirty="0"/>
          </a:p>
          <a:p>
            <a:pPr defTabSz="931774">
              <a:defRPr/>
            </a:pPr>
            <a:r>
              <a:rPr lang="fr-FR" dirty="0"/>
              <a:t>(Photo : Anciens Combattants Canada)</a:t>
            </a:r>
          </a:p>
        </p:txBody>
      </p:sp>
      <p:sp>
        <p:nvSpPr>
          <p:cNvPr id="4" name="Slide Number Placeholder 3"/>
          <p:cNvSpPr>
            <a:spLocks noGrp="1"/>
          </p:cNvSpPr>
          <p:nvPr>
            <p:ph type="sldNum" sz="quarter" idx="5"/>
          </p:nvPr>
        </p:nvSpPr>
        <p:spPr/>
        <p:txBody>
          <a:bodyPr/>
          <a:lstStyle/>
          <a:p>
            <a:fld id="{F453E872-1071-44D7-B70B-D7FECD1E0D78}" type="slidenum">
              <a:rPr lang="en-US" smtClean="0"/>
              <a:t>5</a:t>
            </a:fld>
            <a:endParaRPr lang="en-US"/>
          </a:p>
        </p:txBody>
      </p:sp>
    </p:spTree>
    <p:extLst>
      <p:ext uri="{BB962C8B-B14F-4D97-AF65-F5344CB8AC3E}">
        <p14:creationId xmlns:p14="http://schemas.microsoft.com/office/powerpoint/2010/main" val="294191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41B7-ED2A-E28C-CE02-9BCFB8331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6D329-8EB7-BA36-8DBA-C617A1ADC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0880F-CFC0-EE56-BA07-B869E4017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BEB960-FCF4-1F6F-FEB4-D4942281E4EE}"/>
              </a:ext>
            </a:extLst>
          </p:cNvPr>
          <p:cNvSpPr>
            <a:spLocks noGrp="1"/>
          </p:cNvSpPr>
          <p:nvPr>
            <p:ph type="sldNum" sz="quarter" idx="5"/>
          </p:nvPr>
        </p:nvSpPr>
        <p:spPr/>
        <p:txBody>
          <a:bodyPr/>
          <a:lstStyle/>
          <a:p>
            <a:fld id="{F453E872-1071-44D7-B70B-D7FECD1E0D78}" type="slidenum">
              <a:rPr lang="en-US" smtClean="0"/>
              <a:t>6</a:t>
            </a:fld>
            <a:endParaRPr lang="en-US"/>
          </a:p>
        </p:txBody>
      </p:sp>
    </p:spTree>
    <p:extLst>
      <p:ext uri="{BB962C8B-B14F-4D97-AF65-F5344CB8AC3E}">
        <p14:creationId xmlns:p14="http://schemas.microsoft.com/office/powerpoint/2010/main" val="131182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L’avenue Jasper à Edmonton, Alberta, dans les années précédant la Première Guerre mondiale.</a:t>
            </a:r>
          </a:p>
          <a:p>
            <a:endParaRPr lang="fr-FR" dirty="0"/>
          </a:p>
          <a:p>
            <a:r>
              <a:rPr lang="fr-FR" dirty="0"/>
              <a:t>(Photo : Bibliothèque et Archives Canada PA-021244)</a:t>
            </a:r>
          </a:p>
          <a:p>
            <a:endParaRPr lang="en-US" dirty="0"/>
          </a:p>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7</a:t>
            </a:fld>
            <a:endParaRPr lang="en-US"/>
          </a:p>
        </p:txBody>
      </p:sp>
    </p:spTree>
    <p:extLst>
      <p:ext uri="{BB962C8B-B14F-4D97-AF65-F5344CB8AC3E}">
        <p14:creationId xmlns:p14="http://schemas.microsoft.com/office/powerpoint/2010/main" val="399873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9F759-C802-93B3-48BD-CAD67089C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9725B-02F0-0033-E62F-C74A91979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78EDD-29D7-4D3E-CD28-42DEE448A6D0}"/>
              </a:ext>
            </a:extLst>
          </p:cNvPr>
          <p:cNvSpPr>
            <a:spLocks noGrp="1"/>
          </p:cNvSpPr>
          <p:nvPr>
            <p:ph type="body" idx="1"/>
          </p:nvPr>
        </p:nvSpPr>
        <p:spPr/>
        <p:txBody>
          <a:bodyPr/>
          <a:lstStyle/>
          <a:p>
            <a:r>
              <a:rPr lang="fr-FR" dirty="0"/>
              <a:t>Des gens récoltant du blé au Canada dans les années précédant la Première Guerre mondiale.</a:t>
            </a:r>
          </a:p>
          <a:p>
            <a:endParaRPr lang="fr-FR" dirty="0"/>
          </a:p>
          <a:p>
            <a:r>
              <a:rPr lang="fr-FR" dirty="0"/>
              <a:t>(Photo : Bibliothèque et Archives Canada)</a:t>
            </a:r>
          </a:p>
          <a:p>
            <a:endParaRPr lang="en-US" dirty="0"/>
          </a:p>
          <a:p>
            <a:endParaRPr lang="en-US" dirty="0"/>
          </a:p>
        </p:txBody>
      </p:sp>
      <p:sp>
        <p:nvSpPr>
          <p:cNvPr id="4" name="Slide Number Placeholder 3">
            <a:extLst>
              <a:ext uri="{FF2B5EF4-FFF2-40B4-BE49-F238E27FC236}">
                <a16:creationId xmlns:a16="http://schemas.microsoft.com/office/drawing/2014/main" id="{2185D289-46F2-07C0-8587-1F2A82C8C720}"/>
              </a:ext>
            </a:extLst>
          </p:cNvPr>
          <p:cNvSpPr>
            <a:spLocks noGrp="1"/>
          </p:cNvSpPr>
          <p:nvPr>
            <p:ph type="sldNum" sz="quarter" idx="5"/>
          </p:nvPr>
        </p:nvSpPr>
        <p:spPr/>
        <p:txBody>
          <a:bodyPr/>
          <a:lstStyle/>
          <a:p>
            <a:fld id="{F453E872-1071-44D7-B70B-D7FECD1E0D78}" type="slidenum">
              <a:rPr lang="en-US" smtClean="0"/>
              <a:t>8</a:t>
            </a:fld>
            <a:endParaRPr lang="en-US"/>
          </a:p>
        </p:txBody>
      </p:sp>
    </p:spTree>
    <p:extLst>
      <p:ext uri="{BB962C8B-B14F-4D97-AF65-F5344CB8AC3E}">
        <p14:creationId xmlns:p14="http://schemas.microsoft.com/office/powerpoint/2010/main" val="420253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5FBA9-5DAF-A78A-4572-0A98886B7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9BFEF-3F5C-7654-53DA-99934657D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8AFC5-C782-DAFF-5D65-44B4F574CA56}"/>
              </a:ext>
            </a:extLst>
          </p:cNvPr>
          <p:cNvSpPr>
            <a:spLocks noGrp="1"/>
          </p:cNvSpPr>
          <p:nvPr>
            <p:ph type="body" idx="1"/>
          </p:nvPr>
        </p:nvSpPr>
        <p:spPr/>
        <p:txBody>
          <a:bodyPr/>
          <a:lstStyle/>
          <a:p>
            <a:r>
              <a:rPr lang="fr-CA" dirty="0"/>
              <a:t>Le quai de pêche d’un village ontarien sur les rives du lac Supérieur dans les années précédant la Première Guerre mondiale.</a:t>
            </a:r>
          </a:p>
          <a:p>
            <a:endParaRPr lang="en-US" dirty="0"/>
          </a:p>
          <a:p>
            <a:r>
              <a:rPr lang="fr-CA" dirty="0"/>
              <a:t>(Photo : Bibliothèque et Archives Canada PA-021244)</a:t>
            </a:r>
          </a:p>
          <a:p>
            <a:endParaRPr lang="en-US" dirty="0"/>
          </a:p>
        </p:txBody>
      </p:sp>
      <p:sp>
        <p:nvSpPr>
          <p:cNvPr id="4" name="Slide Number Placeholder 3">
            <a:extLst>
              <a:ext uri="{FF2B5EF4-FFF2-40B4-BE49-F238E27FC236}">
                <a16:creationId xmlns:a16="http://schemas.microsoft.com/office/drawing/2014/main" id="{99D60770-B8BE-75A0-4113-302E78DFCACC}"/>
              </a:ext>
            </a:extLst>
          </p:cNvPr>
          <p:cNvSpPr>
            <a:spLocks noGrp="1"/>
          </p:cNvSpPr>
          <p:nvPr>
            <p:ph type="sldNum" sz="quarter" idx="5"/>
          </p:nvPr>
        </p:nvSpPr>
        <p:spPr/>
        <p:txBody>
          <a:bodyPr/>
          <a:lstStyle/>
          <a:p>
            <a:fld id="{F453E872-1071-44D7-B70B-D7FECD1E0D78}" type="slidenum">
              <a:rPr lang="en-US" smtClean="0"/>
              <a:t>9</a:t>
            </a:fld>
            <a:endParaRPr lang="en-US"/>
          </a:p>
        </p:txBody>
      </p:sp>
    </p:spTree>
    <p:extLst>
      <p:ext uri="{BB962C8B-B14F-4D97-AF65-F5344CB8AC3E}">
        <p14:creationId xmlns:p14="http://schemas.microsoft.com/office/powerpoint/2010/main" val="378372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162130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11140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268094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393956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307613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833212-0B19-4B38-ACDC-0FF1C57327D3}" type="datetimeFigureOut">
              <a:rPr lang="en-US" smtClean="0"/>
              <a:t>2025/08/06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36608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833212-0B19-4B38-ACDC-0FF1C57327D3}" type="datetimeFigureOut">
              <a:rPr lang="en-US" smtClean="0"/>
              <a:t>2025/08/06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332288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833212-0B19-4B38-ACDC-0FF1C57327D3}" type="datetimeFigureOut">
              <a:rPr lang="en-US" smtClean="0"/>
              <a:t>2025/08/06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295506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33212-0B19-4B38-ACDC-0FF1C57327D3}" type="datetimeFigureOut">
              <a:rPr lang="en-US" smtClean="0"/>
              <a:t>2025/08/06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119583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833212-0B19-4B38-ACDC-0FF1C57327D3}" type="datetimeFigureOut">
              <a:rPr lang="en-US" smtClean="0"/>
              <a:t>2025/08/06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43045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833212-0B19-4B38-ACDC-0FF1C57327D3}" type="datetimeFigureOut">
              <a:rPr lang="en-US" smtClean="0"/>
              <a:t>2025/08/06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44447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BF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33212-0B19-4B38-ACDC-0FF1C57327D3}" type="datetimeFigureOut">
              <a:rPr lang="en-US" smtClean="0"/>
              <a:t>2025/08/06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2268F-CFD6-454D-98EB-F56CAC130E7B}" type="slidenum">
              <a:rPr lang="en-US" smtClean="0"/>
              <a:t>‹#›</a:t>
            </a:fld>
            <a:endParaRPr lang="en-US"/>
          </a:p>
        </p:txBody>
      </p:sp>
    </p:spTree>
    <p:extLst>
      <p:ext uri="{BB962C8B-B14F-4D97-AF65-F5344CB8AC3E}">
        <p14:creationId xmlns:p14="http://schemas.microsoft.com/office/powerpoint/2010/main" val="3006019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3103B-8400-5EFD-1EFD-38E9258F582D}"/>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lhouette d’un soldat portant un casque de la Première Guerre mondiale. ">
            <a:extLst>
              <a:ext uri="{FF2B5EF4-FFF2-40B4-BE49-F238E27FC236}">
                <a16:creationId xmlns:a16="http://schemas.microsoft.com/office/drawing/2014/main" id="{795CA161-8AC2-2C99-8C37-00949D61FC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449120"/>
            <a:ext cx="7903800" cy="5867400"/>
          </a:xfrm>
          <a:prstGeom prst="rect">
            <a:avLst/>
          </a:prstGeom>
        </p:spPr>
      </p:pic>
      <p:grpSp>
        <p:nvGrpSpPr>
          <p:cNvPr id="16" name="Group 15">
            <a:extLst>
              <a:ext uri="{FF2B5EF4-FFF2-40B4-BE49-F238E27FC236}">
                <a16:creationId xmlns:a16="http://schemas.microsoft.com/office/drawing/2014/main" id="{5E55F213-1135-0725-0A68-BCD2A8B41C81}"/>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grpSp>
          <p:nvGrpSpPr>
            <p:cNvPr id="2" name="Group 1">
              <a:extLst>
                <a:ext uri="{FF2B5EF4-FFF2-40B4-BE49-F238E27FC236}">
                  <a16:creationId xmlns:a16="http://schemas.microsoft.com/office/drawing/2014/main" id="{4C8E780C-D3AD-0930-98D4-6C2B9D9BBA14}"/>
                </a:ext>
              </a:extLst>
            </p:cNvPr>
            <p:cNvGrpSpPr/>
            <p:nvPr/>
          </p:nvGrpSpPr>
          <p:grpSpPr>
            <a:xfrm>
              <a:off x="0" y="0"/>
              <a:ext cx="9144000" cy="6865496"/>
              <a:chOff x="0" y="0"/>
              <a:chExt cx="9144000" cy="6865496"/>
            </a:xfrm>
            <a:grpFill/>
          </p:grpSpPr>
          <p:sp>
            <p:nvSpPr>
              <p:cNvPr id="3" name="Rectangle 2">
                <a:extLst>
                  <a:ext uri="{FF2B5EF4-FFF2-40B4-BE49-F238E27FC236}">
                    <a16:creationId xmlns:a16="http://schemas.microsoft.com/office/drawing/2014/main" id="{F7636F1C-7B40-B3F0-730C-82FC40673CDD}"/>
                  </a:ext>
                </a:extLst>
              </p:cNvPr>
              <p:cNvSpPr/>
              <p:nvPr/>
            </p:nvSpPr>
            <p:spPr>
              <a:xfrm>
                <a:off x="660400" y="6269751"/>
                <a:ext cx="7823200"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3192CB35-1C94-6103-7FEF-4A796AA8C08E}"/>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pic>
          <p:nvPicPr>
            <p:cNvPr id="9" name="Picture 8">
              <a:extLst>
                <a:ext uri="{FF2B5EF4-FFF2-40B4-BE49-F238E27FC236}">
                  <a16:creationId xmlns:a16="http://schemas.microsoft.com/office/drawing/2014/main" id="{D72E7260-895E-8F0D-A5B6-A8E4A7D18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30" y="6505468"/>
              <a:ext cx="2054580" cy="247231"/>
            </a:xfrm>
            <a:prstGeom prst="rect">
              <a:avLst/>
            </a:prstGeom>
            <a:grpFill/>
          </p:spPr>
        </p:pic>
        <p:pic>
          <p:nvPicPr>
            <p:cNvPr id="14" name="Picture 13">
              <a:extLst>
                <a:ext uri="{FF2B5EF4-FFF2-40B4-BE49-F238E27FC236}">
                  <a16:creationId xmlns:a16="http://schemas.microsoft.com/office/drawing/2014/main" id="{E79B55E8-E687-C3D8-4207-7B218939D8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629236" y="6530773"/>
              <a:ext cx="846064" cy="196621"/>
            </a:xfrm>
            <a:prstGeom prst="rect">
              <a:avLst/>
            </a:prstGeom>
            <a:grpFill/>
          </p:spPr>
        </p:pic>
      </p:grpSp>
      <p:sp>
        <p:nvSpPr>
          <p:cNvPr id="10" name="Rectangle 9">
            <a:extLst>
              <a:ext uri="{FF2B5EF4-FFF2-40B4-BE49-F238E27FC236}">
                <a16:creationId xmlns:a16="http://schemas.microsoft.com/office/drawing/2014/main" id="{1B0068BD-B44C-9B21-11D9-32D999A68B1E}"/>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34C2D7-0370-326A-DA77-A67297109BA2}"/>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2">
            <a:extLst>
              <a:ext uri="{FF2B5EF4-FFF2-40B4-BE49-F238E27FC236}">
                <a16:creationId xmlns:a16="http://schemas.microsoft.com/office/drawing/2014/main" id="{77E777AD-D615-5BB1-43ED-02C2A0434C3E}"/>
              </a:ext>
            </a:extLst>
          </p:cNvPr>
          <p:cNvSpPr txBox="1">
            <a:spLocks/>
          </p:cNvSpPr>
          <p:nvPr/>
        </p:nvSpPr>
        <p:spPr>
          <a:xfrm>
            <a:off x="4087799" y="2379118"/>
            <a:ext cx="437769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CA" sz="2800" b="1" dirty="0">
                <a:solidFill>
                  <a:prstClr val="white"/>
                </a:solidFill>
                <a:effectLst>
                  <a:outerShdw blurRad="50800" dist="38100" dir="2700000" algn="tl" rotWithShape="0">
                    <a:prstClr val="black">
                      <a:alpha val="40000"/>
                    </a:prstClr>
                  </a:outerShdw>
                </a:effectLst>
                <a:latin typeface="Montserrat" panose="02000505000000020004" pitchFamily="2" charset="0"/>
                <a:ea typeface="+mn-ea"/>
                <a:cs typeface="+mn-cs"/>
              </a:rPr>
              <a:t>Avait-il des taches </a:t>
            </a:r>
            <a:br>
              <a:rPr lang="fr-CA" sz="2800" b="1" dirty="0">
                <a:solidFill>
                  <a:prstClr val="white"/>
                </a:solidFill>
                <a:effectLst>
                  <a:outerShdw blurRad="50800" dist="38100" dir="2700000" algn="tl" rotWithShape="0">
                    <a:prstClr val="black">
                      <a:alpha val="40000"/>
                    </a:prstClr>
                  </a:outerShdw>
                </a:effectLst>
                <a:latin typeface="Montserrat" panose="02000505000000020004" pitchFamily="2" charset="0"/>
                <a:ea typeface="+mn-ea"/>
                <a:cs typeface="+mn-cs"/>
              </a:rPr>
            </a:br>
            <a:r>
              <a:rPr lang="fr-CA" sz="2800" b="1" dirty="0">
                <a:solidFill>
                  <a:prstClr val="white"/>
                </a:solidFill>
                <a:effectLst>
                  <a:outerShdw blurRad="50800" dist="38100" dir="2700000" algn="tl" rotWithShape="0">
                    <a:prstClr val="black">
                      <a:alpha val="40000"/>
                    </a:prstClr>
                  </a:outerShdw>
                </a:effectLst>
                <a:latin typeface="Montserrat" panose="02000505000000020004" pitchFamily="2" charset="0"/>
                <a:ea typeface="+mn-ea"/>
                <a:cs typeface="+mn-cs"/>
              </a:rPr>
              <a:t>de rousseur?</a:t>
            </a:r>
          </a:p>
        </p:txBody>
      </p:sp>
      <p:sp>
        <p:nvSpPr>
          <p:cNvPr id="15" name="TextBox 14">
            <a:extLst>
              <a:ext uri="{FF2B5EF4-FFF2-40B4-BE49-F238E27FC236}">
                <a16:creationId xmlns:a16="http://schemas.microsoft.com/office/drawing/2014/main" id="{9765EDD5-DC33-7B29-76D0-95AE1671E61A}"/>
              </a:ext>
            </a:extLst>
          </p:cNvPr>
          <p:cNvSpPr txBox="1"/>
          <p:nvPr/>
        </p:nvSpPr>
        <p:spPr>
          <a:xfrm>
            <a:off x="4419682" y="3333225"/>
            <a:ext cx="3691890" cy="830997"/>
          </a:xfrm>
          <a:prstGeom prst="rect">
            <a:avLst/>
          </a:prstGeom>
          <a:noFill/>
        </p:spPr>
        <p:txBody>
          <a:bodyPr wrap="square" rtlCol="0">
            <a:spAutoFit/>
          </a:bodyPr>
          <a:lstStyle/>
          <a:p>
            <a:pPr algn="ctr"/>
            <a:r>
              <a:rPr lang="fr-CA" sz="2400" b="1" dirty="0">
                <a:effectLst>
                  <a:outerShdw blurRad="50800" dist="38100" dir="2700000" algn="tl" rotWithShape="0">
                    <a:prstClr val="black">
                      <a:alpha val="40000"/>
                    </a:prstClr>
                  </a:outerShdw>
                </a:effectLst>
                <a:latin typeface="Montserrat" panose="02000505000000020004" pitchFamily="2" charset="0"/>
                <a:ea typeface="+mn-ea"/>
                <a:cs typeface="+mn-cs"/>
              </a:rPr>
              <a:t>Tombe du Soldat inconnu du Canada</a:t>
            </a:r>
          </a:p>
        </p:txBody>
      </p:sp>
    </p:spTree>
    <p:extLst>
      <p:ext uri="{BB962C8B-B14F-4D97-AF65-F5344CB8AC3E}">
        <p14:creationId xmlns:p14="http://schemas.microsoft.com/office/powerpoint/2010/main" val="354719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4FD85E53-591D-0C0F-8515-A6542F192C01}"/>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2485222D-110C-D1D4-0402-440345A6D643}"/>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A21BE8C-3512-E3B4-50D7-340ED2293A8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1" name="Picture 10" descr="A person in a uniform&#10;&#10;AI-generated content may be incorrect.">
            <a:extLst>
              <a:ext uri="{FF2B5EF4-FFF2-40B4-BE49-F238E27FC236}">
                <a16:creationId xmlns:a16="http://schemas.microsoft.com/office/drawing/2014/main" id="{3F0E4511-3435-294A-13D8-B7C12B2C954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58360" y="493770"/>
            <a:ext cx="7827280" cy="5870460"/>
          </a:xfrm>
          <a:prstGeom prst="rect">
            <a:avLst/>
          </a:prstGeom>
        </p:spPr>
      </p:pic>
      <p:pic>
        <p:nvPicPr>
          <p:cNvPr id="17" name="Picture 16" descr="Photos en noir et blanc de trois soldats Canadiens en uniforme lors de la Première Guerre mondiale.">
            <a:extLst>
              <a:ext uri="{FF2B5EF4-FFF2-40B4-BE49-F238E27FC236}">
                <a16:creationId xmlns:a16="http://schemas.microsoft.com/office/drawing/2014/main" id="{A54FDBA4-7AD6-526B-5E7C-606A5712F1BD}"/>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grpSp>
        <p:nvGrpSpPr>
          <p:cNvPr id="3" name="Group 2">
            <a:extLst>
              <a:ext uri="{FF2B5EF4-FFF2-40B4-BE49-F238E27FC236}">
                <a16:creationId xmlns:a16="http://schemas.microsoft.com/office/drawing/2014/main" id="{0CCA2FC3-F69F-3783-88C4-DD55DF40FD5D}"/>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6" name="Rectangle 5">
              <a:extLst>
                <a:ext uri="{FF2B5EF4-FFF2-40B4-BE49-F238E27FC236}">
                  <a16:creationId xmlns:a16="http://schemas.microsoft.com/office/drawing/2014/main" id="{2CA19EEC-BDA6-1D2E-3CAA-4B41E8AB5B59}"/>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rame 6">
              <a:extLst>
                <a:ext uri="{FF2B5EF4-FFF2-40B4-BE49-F238E27FC236}">
                  <a16:creationId xmlns:a16="http://schemas.microsoft.com/office/drawing/2014/main" id="{A897F01F-ED5B-0D5B-2BAE-BFA0B373927F}"/>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8" name="Rectangle 7">
            <a:extLst>
              <a:ext uri="{FF2B5EF4-FFF2-40B4-BE49-F238E27FC236}">
                <a16:creationId xmlns:a16="http://schemas.microsoft.com/office/drawing/2014/main" id="{29640A0E-A7A5-713E-3091-29D9E038A9DE}"/>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0ABD30-E4AA-49F2-54C3-0C800D52E0C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BA7E43-E01A-D02D-6109-8B9950AC05EB}"/>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42E479DC-BF99-10AB-2775-A830429ED65C}"/>
              </a:ext>
            </a:extLst>
          </p:cNvPr>
          <p:cNvSpPr txBox="1">
            <a:spLocks/>
          </p:cNvSpPr>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Quelle langue parlait-il?</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427820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C332B17B-BCC0-DA31-D459-A3DA0030518E}"/>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6277BD0-C000-506B-61FE-576B9372F1EF}"/>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DF2AD0A-3F88-6501-7BB0-61ED5B0808D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1" name="Picture 10">
            <a:extLst>
              <a:ext uri="{FF2B5EF4-FFF2-40B4-BE49-F238E27FC236}">
                <a16:creationId xmlns:a16="http://schemas.microsoft.com/office/drawing/2014/main" id="{8AD75E1E-5F52-3208-5632-DFD0D9C3584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7" name="Picture 16" descr="Photos en noir et blanc de trois soldats Canadiens en uniforme lors de la Première Guerre mondiale.">
            <a:extLst>
              <a:ext uri="{FF2B5EF4-FFF2-40B4-BE49-F238E27FC236}">
                <a16:creationId xmlns:a16="http://schemas.microsoft.com/office/drawing/2014/main" id="{7CB3D1BD-33C2-114D-4D7D-683DB241D5D3}"/>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grpSp>
        <p:nvGrpSpPr>
          <p:cNvPr id="3" name="Group 2">
            <a:extLst>
              <a:ext uri="{FF2B5EF4-FFF2-40B4-BE49-F238E27FC236}">
                <a16:creationId xmlns:a16="http://schemas.microsoft.com/office/drawing/2014/main" id="{9FE6E197-562E-62D8-A534-9F7686B7D13F}"/>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6" name="Rectangle 5">
              <a:extLst>
                <a:ext uri="{FF2B5EF4-FFF2-40B4-BE49-F238E27FC236}">
                  <a16:creationId xmlns:a16="http://schemas.microsoft.com/office/drawing/2014/main" id="{7B6D3832-28D0-B801-64E2-53C7EEF9239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rame 6">
              <a:extLst>
                <a:ext uri="{FF2B5EF4-FFF2-40B4-BE49-F238E27FC236}">
                  <a16:creationId xmlns:a16="http://schemas.microsoft.com/office/drawing/2014/main" id="{4030BD35-CF06-855E-9825-D7A0047ACF51}"/>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8" name="Rectangle 7">
            <a:extLst>
              <a:ext uri="{FF2B5EF4-FFF2-40B4-BE49-F238E27FC236}">
                <a16:creationId xmlns:a16="http://schemas.microsoft.com/office/drawing/2014/main" id="{FBD8FFDF-6343-0B4F-154C-FD266BB8176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EADD1E-515E-E1BA-FE16-E5238E99C75A}"/>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B4059D2-15F9-18C5-68E5-C0690730AA93}"/>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719DDD05-35E7-B076-1C61-1E0C6F37FC1F}"/>
              </a:ext>
            </a:extLst>
          </p:cNvPr>
          <p:cNvSpPr txBox="1">
            <a:spLocks/>
          </p:cNvSpPr>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Était-il autochtone?</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40129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hoto en noir et blanc d'un jeune soldat canadien en uniforme lors de la Première Guerre mondiale.">
            <a:extLst>
              <a:ext uri="{FF2B5EF4-FFF2-40B4-BE49-F238E27FC236}">
                <a16:creationId xmlns:a16="http://schemas.microsoft.com/office/drawing/2014/main" id="{7CAC6969-7D91-75DF-21DC-A83B46A24C3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5" y="467665"/>
            <a:ext cx="7810646" cy="5802086"/>
          </a:xfrm>
          <a:prstGeom prst="rect">
            <a:avLst/>
          </a:prstGeom>
        </p:spPr>
      </p:pic>
      <p:grpSp>
        <p:nvGrpSpPr>
          <p:cNvPr id="2" name="Group 1">
            <a:extLst>
              <a:ext uri="{FF2B5EF4-FFF2-40B4-BE49-F238E27FC236}">
                <a16:creationId xmlns:a16="http://schemas.microsoft.com/office/drawing/2014/main" id="{626D6D69-A636-5448-E1A1-7FD6370D7A06}"/>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3893C933-E069-1B9D-B82E-18DF251532E2}"/>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D1967B05-3C9A-7692-0477-6988DC6A362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327BCD2A-582F-0F46-1E8A-26A48E19A0AB}"/>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22CB4C-7B4C-3784-1175-85D95C05D444}"/>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EE4197-3440-3802-7678-E49E6640E3F0}"/>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A30D9EDA-F96D-4E33-9A09-419D6BA86D58}"/>
              </a:ext>
            </a:extLst>
          </p:cNvPr>
          <p:cNvSpPr txBox="1">
            <a:spLocks/>
          </p:cNvSpPr>
          <p:nvPr/>
        </p:nvSpPr>
        <p:spPr>
          <a:xfrm>
            <a:off x="660400" y="5541480"/>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Était-il jeune?</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194226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04EDDF6-77F2-D10D-700F-C65ED3FE396C}"/>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A35EEA8-F8B8-0B76-CC3A-D1528BCD5AB6}"/>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ilhouette d’un soldat portant un casque de la Première Guerre mondiale.">
            <a:extLst>
              <a:ext uri="{FF2B5EF4-FFF2-40B4-BE49-F238E27FC236}">
                <a16:creationId xmlns:a16="http://schemas.microsoft.com/office/drawing/2014/main" id="{22634A05-3539-145B-77F1-5DDCD676276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30670ADC-7048-6EE7-CE6C-ADD34DECC169}"/>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972724CF-397E-B141-6D2C-56405A72F317}"/>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0CCF4F33-95DC-E7DC-37C0-0E389E7BDC9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3" name="Rectangle 2">
            <a:extLst>
              <a:ext uri="{FF2B5EF4-FFF2-40B4-BE49-F238E27FC236}">
                <a16:creationId xmlns:a16="http://schemas.microsoft.com/office/drawing/2014/main" id="{6F243E44-3AC2-4976-E0BD-E2A6FC8036DA}"/>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8ECB20A-6B68-95BA-5D09-A714DA43F8F9}"/>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5AA2A2-4184-DCEC-18AB-7578E2B157D7}"/>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32E7419-103F-E930-7074-FA9DE3FCADF6}"/>
              </a:ext>
            </a:extLst>
          </p:cNvPr>
          <p:cNvSpPr txBox="1">
            <a:spLocks/>
          </p:cNvSpPr>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CA" sz="400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rPr>
              <a:t>Imaginez</a:t>
            </a:r>
            <a:endParaRPr lang="fr-CA" sz="4000" dirty="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endParaRPr>
          </a:p>
        </p:txBody>
      </p:sp>
    </p:spTree>
    <p:extLst>
      <p:ext uri="{BB962C8B-B14F-4D97-AF65-F5344CB8AC3E}">
        <p14:creationId xmlns:p14="http://schemas.microsoft.com/office/powerpoint/2010/main" val="38565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hoto en noir et blanc de hockeyeurs prenant la pose pour une photo d'équipe sur la patinoire. ">
            <a:extLst>
              <a:ext uri="{FF2B5EF4-FFF2-40B4-BE49-F238E27FC236}">
                <a16:creationId xmlns:a16="http://schemas.microsoft.com/office/drawing/2014/main" id="{914E7E3D-B484-C3C1-B25C-E99EAC7DAE6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8" y="393776"/>
            <a:ext cx="7823200" cy="5867400"/>
          </a:xfrm>
          <a:prstGeom prst="rect">
            <a:avLst/>
          </a:prstGeom>
        </p:spPr>
      </p:pic>
      <p:grpSp>
        <p:nvGrpSpPr>
          <p:cNvPr id="2" name="Group 1">
            <a:extLst>
              <a:ext uri="{FF2B5EF4-FFF2-40B4-BE49-F238E27FC236}">
                <a16:creationId xmlns:a16="http://schemas.microsoft.com/office/drawing/2014/main" id="{D8193317-8CF3-3E15-0970-AA62540CA629}"/>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0FAE233A-2EE1-F403-9258-C97DD351E913}"/>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3302DB0D-5F9B-38CB-F436-4256069F7B94}"/>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B67CF8D1-9DFC-C497-7AA1-D4349B08AD9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C9D535-B8E1-642D-2ED7-05C2F61B39E1}"/>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784578-1BA2-E72F-F1CC-F0595EC1648C}"/>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20CC5D-6A35-87BE-2149-6E482912B98A}"/>
              </a:ext>
            </a:extLst>
          </p:cNvPr>
          <p:cNvSpPr/>
          <p:nvPr/>
        </p:nvSpPr>
        <p:spPr>
          <a:xfrm>
            <a:off x="8631620" y="5699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DBE44318-E256-2FC7-EA1A-6DF8CC087A11}"/>
              </a:ext>
            </a:extLst>
          </p:cNvPr>
          <p:cNvSpPr txBox="1">
            <a:spLocks/>
          </p:cNvSpPr>
          <p:nvPr/>
        </p:nvSpPr>
        <p:spPr>
          <a:xfrm>
            <a:off x="660400" y="5530463"/>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Jouait-il au hockey?</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1657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61D871A-D037-1B2B-0842-E9DD43049F8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39638E63-21EB-A8B7-516E-3AF597F47B8B}"/>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hoto en noir et blanc de Canadiens noirs qui font partie de la fanfare de l'armée, prenant la pose avec leurs instruments devant des tentes militaires. ">
            <a:extLst>
              <a:ext uri="{FF2B5EF4-FFF2-40B4-BE49-F238E27FC236}">
                <a16:creationId xmlns:a16="http://schemas.microsoft.com/office/drawing/2014/main" id="{9BF58C8A-EFAF-86D9-EE49-4770E8D466F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78440" y="236317"/>
            <a:ext cx="8073124" cy="6054843"/>
          </a:xfrm>
          <a:prstGeom prst="rect">
            <a:avLst/>
          </a:prstGeom>
        </p:spPr>
      </p:pic>
      <p:grpSp>
        <p:nvGrpSpPr>
          <p:cNvPr id="3" name="Group 2">
            <a:extLst>
              <a:ext uri="{FF2B5EF4-FFF2-40B4-BE49-F238E27FC236}">
                <a16:creationId xmlns:a16="http://schemas.microsoft.com/office/drawing/2014/main" id="{F4AD74EE-C977-2548-BD2D-0752BF196D53}"/>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00B45C72-451F-2B94-39FC-C96DB2F20DAA}"/>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3F75051F-CB0D-C4E4-7EC8-3B577F140FB1}"/>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F4A14DBF-6519-C456-C4F1-F938E12B7E7E}"/>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C7A087-0F31-211A-BFF3-36671AEE8DE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509D84-61E1-4F04-1642-FCD060C57560}"/>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F5671619-9100-06B7-B75E-A051FECAB5C6}"/>
              </a:ext>
            </a:extLst>
          </p:cNvPr>
          <p:cNvSpPr txBox="1">
            <a:spLocks/>
          </p:cNvSpPr>
          <p:nvPr/>
        </p:nvSpPr>
        <p:spPr>
          <a:xfrm>
            <a:off x="660400" y="5541480"/>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Ou d’un instrument de musique?</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40800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 en noir et blanc d'un coureur qui franchit la ligne d'arrivée lors d'une course, avec une grande foule de spectateurs. ">
            <a:extLst>
              <a:ext uri="{FF2B5EF4-FFF2-40B4-BE49-F238E27FC236}">
                <a16:creationId xmlns:a16="http://schemas.microsoft.com/office/drawing/2014/main" id="{AA366F70-675E-AF84-3C9B-6EFC5A80909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01498" y="166973"/>
            <a:ext cx="7988230" cy="6538627"/>
          </a:xfrm>
          <a:prstGeom prst="rect">
            <a:avLst/>
          </a:prstGeom>
        </p:spPr>
      </p:pic>
      <p:grpSp>
        <p:nvGrpSpPr>
          <p:cNvPr id="2" name="Group 1">
            <a:extLst>
              <a:ext uri="{FF2B5EF4-FFF2-40B4-BE49-F238E27FC236}">
                <a16:creationId xmlns:a16="http://schemas.microsoft.com/office/drawing/2014/main" id="{8C1A1696-0D9D-B1E1-BFFA-29AD5E77B81A}"/>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DA6C8342-8773-C1B1-C94B-AFFD78020EFE}"/>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12D5ED97-3B7D-6C2C-759C-ABC27B15C18F}"/>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FA690940-3C17-1111-3F23-32EABFC505E8}"/>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FB8410-3455-E5AC-D0D3-3142FF0C50AA}"/>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BD3658-F0A8-CA7D-3386-E673F0CFBC84}"/>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8DCFDF9F-1DA7-0EC0-2B2C-E403FB8A1C1F}"/>
              </a:ext>
            </a:extLst>
          </p:cNvPr>
          <p:cNvSpPr txBox="1">
            <a:spLocks/>
          </p:cNvSpPr>
          <p:nvPr/>
        </p:nvSpPr>
        <p:spPr>
          <a:xfrm>
            <a:off x="660400" y="5541480"/>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Était-il un athlète?</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25170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1ECEBEEA-24FF-97CB-757A-EADEDDF5159B}"/>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CC586790-FC8C-2B5D-4499-84039A8600AE}"/>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hoto en noir et blanc de trois hommes posant devant une voiture de tramway.">
            <a:extLst>
              <a:ext uri="{FF2B5EF4-FFF2-40B4-BE49-F238E27FC236}">
                <a16:creationId xmlns:a16="http://schemas.microsoft.com/office/drawing/2014/main" id="{B22C9E1C-A438-0608-D446-A792E01B5F1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11026" y="416314"/>
            <a:ext cx="7996946" cy="5892531"/>
          </a:xfrm>
          <a:prstGeom prst="rect">
            <a:avLst/>
          </a:prstGeom>
        </p:spPr>
      </p:pic>
      <p:grpSp>
        <p:nvGrpSpPr>
          <p:cNvPr id="2" name="Group 1">
            <a:extLst>
              <a:ext uri="{FF2B5EF4-FFF2-40B4-BE49-F238E27FC236}">
                <a16:creationId xmlns:a16="http://schemas.microsoft.com/office/drawing/2014/main" id="{B55DB9DB-5ECE-5CFC-6258-C4A0AB3A178D}"/>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F4AF8552-1574-E672-4404-E4E71639B87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8C5EB341-B877-4F4E-10D8-79C3307B4F2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CAD8CB23-123A-5DD8-0E3F-695367BE461A}"/>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930522-D775-0AF0-0FD5-1067E22DACAE}"/>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4C8097-18AC-E95B-B779-7075EEC1C052}"/>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1E7496CC-F458-301E-CCC8-F94C4224B1E0}"/>
              </a:ext>
            </a:extLst>
          </p:cNvPr>
          <p:cNvSpPr txBox="1">
            <a:spLocks/>
          </p:cNvSpPr>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Aimait-il les trains? </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38329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hoto en noir et blanc d’un chien husky se tenant sur ses pattes arrière avec ses pattes avant sur les épaules d’un enfant terre-neuvien, lorsqu’il était enfant.">
            <a:extLst>
              <a:ext uri="{FF2B5EF4-FFF2-40B4-BE49-F238E27FC236}">
                <a16:creationId xmlns:a16="http://schemas.microsoft.com/office/drawing/2014/main" id="{77805C14-C88C-B921-F041-0B64A3B9753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2" name="Group 1">
            <a:extLst>
              <a:ext uri="{FF2B5EF4-FFF2-40B4-BE49-F238E27FC236}">
                <a16:creationId xmlns:a16="http://schemas.microsoft.com/office/drawing/2014/main" id="{E98A82A3-A48E-3F5B-9D66-F8E87C379DD6}"/>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E8B4AF03-D2E8-8199-0CFA-B8A3CA4BF1FA}"/>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2715ABEA-A6AA-4B9C-EDB3-6D382A1415C7}"/>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EBC117E8-7B01-27A8-221B-5DE1EFC6B680}"/>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B58CB8-AA1C-8239-8396-24EC05102CC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97E2CB-9407-598F-5B0C-91F0F0BDFD68}"/>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C04B098D-8F9D-0D0B-B52E-23FDDF17D30C}"/>
              </a:ext>
            </a:extLst>
          </p:cNvPr>
          <p:cNvSpPr txBox="1">
            <a:spLocks/>
          </p:cNvSpPr>
          <p:nvPr/>
        </p:nvSpPr>
        <p:spPr>
          <a:xfrm>
            <a:off x="660400" y="5541480"/>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Avait-il un chien?</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12100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9A517787-DF22-40D1-0557-0A4E8159BFAF}"/>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D7CC998E-5C3E-0C35-646F-231CBE05C4F6}"/>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ilhouette d’un soldat portant un casque de la Première Guerre mondiale.">
            <a:extLst>
              <a:ext uri="{FF2B5EF4-FFF2-40B4-BE49-F238E27FC236}">
                <a16:creationId xmlns:a16="http://schemas.microsoft.com/office/drawing/2014/main" id="{3749B284-0B81-B53F-0C63-0DE0D40BBD3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ACEDF57D-B346-D2DA-0438-8F46C2E9A1EC}"/>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3A126C10-E9F8-2C3B-2144-353C7409855A}"/>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F4704AF1-5E70-09C6-67F6-A5C643353EDC}"/>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3" name="Rectangle 2">
            <a:extLst>
              <a:ext uri="{FF2B5EF4-FFF2-40B4-BE49-F238E27FC236}">
                <a16:creationId xmlns:a16="http://schemas.microsoft.com/office/drawing/2014/main" id="{75869DB2-B5B2-EBCA-AD9D-EEF29AAC4B30}"/>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E3322F6-343E-4E97-BA26-585B0FE1E7B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74D9F9-186C-743B-8645-3E09A9D858F9}"/>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DED768D-7F74-661A-4B2D-8A78E2A86ACC}"/>
              </a:ext>
            </a:extLst>
          </p:cNvPr>
          <p:cNvSpPr txBox="1">
            <a:spLocks/>
          </p:cNvSpPr>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CA" sz="400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rPr>
              <a:t>Imaginez</a:t>
            </a:r>
            <a:endParaRPr lang="fr-CA" sz="4000" dirty="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endParaRPr>
          </a:p>
        </p:txBody>
      </p:sp>
    </p:spTree>
    <p:extLst>
      <p:ext uri="{BB962C8B-B14F-4D97-AF65-F5344CB8AC3E}">
        <p14:creationId xmlns:p14="http://schemas.microsoft.com/office/powerpoint/2010/main" val="1137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hoto noir et blanc de soldats alliés qui sortent de leur tranchée durant la Première Guerre mondiale.">
            <a:extLst>
              <a:ext uri="{FF2B5EF4-FFF2-40B4-BE49-F238E27FC236}">
                <a16:creationId xmlns:a16="http://schemas.microsoft.com/office/drawing/2014/main" id="{42AF28E5-C431-826E-EC4F-FE45D705F4E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284210" y="-105104"/>
            <a:ext cx="8658302" cy="6433666"/>
          </a:xfrm>
          <a:prstGeom prst="rect">
            <a:avLst/>
          </a:prstGeom>
        </p:spPr>
      </p:pic>
      <p:grpSp>
        <p:nvGrpSpPr>
          <p:cNvPr id="14" name="Group 13">
            <a:extLst>
              <a:ext uri="{FF2B5EF4-FFF2-40B4-BE49-F238E27FC236}">
                <a16:creationId xmlns:a16="http://schemas.microsoft.com/office/drawing/2014/main" id="{6702147D-6324-655A-319A-872EC6146DB8}"/>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4527A046-D89B-09F7-FDE2-05765E97A09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A05D2253-71DB-F228-1CDD-1FFB8BD6FE8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3" name="Rectangle 2">
            <a:extLst>
              <a:ext uri="{FF2B5EF4-FFF2-40B4-BE49-F238E27FC236}">
                <a16:creationId xmlns:a16="http://schemas.microsoft.com/office/drawing/2014/main" id="{FFE773EB-4585-815F-C386-56AF699634CF}"/>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576377-3D0D-3790-B6E3-B745B6A4F9F8}"/>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D044FB-BC69-FF35-5D0C-BFED8F62B7C7}"/>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A0D6C073-0CC5-3CF1-2080-4F23127E6BFD}"/>
              </a:ext>
            </a:extLst>
          </p:cNvPr>
          <p:cNvSpPr txBox="1">
            <a:spLocks/>
          </p:cNvSpPr>
          <p:nvPr/>
        </p:nvSpPr>
        <p:spPr>
          <a:xfrm>
            <a:off x="660400" y="5441284"/>
            <a:ext cx="7823200" cy="830997"/>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dirty="0">
                <a:solidFill>
                  <a:schemeClr val="bg1"/>
                </a:solidFill>
                <a:latin typeface="+mn-lt"/>
                <a:ea typeface="+mn-ea"/>
                <a:cs typeface="+mn-cs"/>
              </a:rPr>
              <a:t>La Première Guerre mondiale a été l’un des conflits les plus sanglants de l’histoire de l’humanité.</a:t>
            </a:r>
          </a:p>
        </p:txBody>
      </p:sp>
    </p:spTree>
    <p:extLst>
      <p:ext uri="{BB962C8B-B14F-4D97-AF65-F5344CB8AC3E}">
        <p14:creationId xmlns:p14="http://schemas.microsoft.com/office/powerpoint/2010/main" val="42604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C11494D1-D5D8-FA36-4064-FCA465B7B86D}"/>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33F46FDB-1F96-C482-AB9D-9B57E8B1067F}"/>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27327FD-BAA6-8C85-D56B-16994C489E9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1" name="Picture 10">
            <a:extLst>
              <a:ext uri="{FF2B5EF4-FFF2-40B4-BE49-F238E27FC236}">
                <a16:creationId xmlns:a16="http://schemas.microsoft.com/office/drawing/2014/main" id="{4792E818-AAF6-C5B1-9D09-0B5C72202BE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7" name="Picture 16" descr="Photos en noir et blanc de trois soldats Canadiens en uniforme lors de la Première Guerre mondiale.">
            <a:extLst>
              <a:ext uri="{FF2B5EF4-FFF2-40B4-BE49-F238E27FC236}">
                <a16:creationId xmlns:a16="http://schemas.microsoft.com/office/drawing/2014/main" id="{C5A7FD40-EA9D-D581-A1AE-CB9ED96B5FF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grpSp>
        <p:nvGrpSpPr>
          <p:cNvPr id="3" name="Group 2">
            <a:extLst>
              <a:ext uri="{FF2B5EF4-FFF2-40B4-BE49-F238E27FC236}">
                <a16:creationId xmlns:a16="http://schemas.microsoft.com/office/drawing/2014/main" id="{713FCF6B-CA99-C66F-5444-E45E72CDE325}"/>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6" name="Rectangle 5">
              <a:extLst>
                <a:ext uri="{FF2B5EF4-FFF2-40B4-BE49-F238E27FC236}">
                  <a16:creationId xmlns:a16="http://schemas.microsoft.com/office/drawing/2014/main" id="{006EAC40-C71F-90E9-7FDA-19526FB5116C}"/>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rame 6">
              <a:extLst>
                <a:ext uri="{FF2B5EF4-FFF2-40B4-BE49-F238E27FC236}">
                  <a16:creationId xmlns:a16="http://schemas.microsoft.com/office/drawing/2014/main" id="{50AF6674-06B9-3451-88EA-4526B0B742B1}"/>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8" name="Rectangle 7">
            <a:extLst>
              <a:ext uri="{FF2B5EF4-FFF2-40B4-BE49-F238E27FC236}">
                <a16:creationId xmlns:a16="http://schemas.microsoft.com/office/drawing/2014/main" id="{3F5AF45C-F93A-60BB-78B5-10494F4E75CE}"/>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8AD38D-47D7-BB48-75BF-7DB7728D8895}"/>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287257-8AA6-C6BB-FD3F-D83E3FFB1301}"/>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CF2F5A16-58CE-4540-2288-08C96C822479}"/>
              </a:ext>
            </a:extLst>
          </p:cNvPr>
          <p:cNvSpPr txBox="1">
            <a:spLocks/>
          </p:cNvSpPr>
          <p:nvPr/>
        </p:nvSpPr>
        <p:spPr>
          <a:xfrm>
            <a:off x="660400" y="5519446"/>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Quelle était la couleur de ses yeux?</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34188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hoto en noir et blanc d'une infirmière militaire et ses six frères, tous en uniforme, prenant la pose lors de la Première Guerre mondiale.">
            <a:extLst>
              <a:ext uri="{FF2B5EF4-FFF2-40B4-BE49-F238E27FC236}">
                <a16:creationId xmlns:a16="http://schemas.microsoft.com/office/drawing/2014/main" id="{3A7614EC-1BCC-D78E-6702-C546A0FB0B8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87853" y="394502"/>
            <a:ext cx="8054425" cy="6040818"/>
          </a:xfrm>
          <a:prstGeom prst="rect">
            <a:avLst/>
          </a:prstGeom>
        </p:spPr>
      </p:pic>
      <p:grpSp>
        <p:nvGrpSpPr>
          <p:cNvPr id="2" name="Group 1">
            <a:extLst>
              <a:ext uri="{FF2B5EF4-FFF2-40B4-BE49-F238E27FC236}">
                <a16:creationId xmlns:a16="http://schemas.microsoft.com/office/drawing/2014/main" id="{C5B97E1F-0348-0471-E640-6318F3C69543}"/>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CDB247FA-D682-126D-872E-B9B9BD68C8C5}"/>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11A54672-1C61-6F73-1E44-D4645574DB9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9AE27DC9-6837-4502-027D-346FBBC544DB}"/>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4B42A3-E1AC-C1EA-A04B-4CC7219536A3}"/>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809BE6-E81D-C454-5CF8-F69C401B745C}"/>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F1F1A967-ED75-F459-BD10-37C6867E497D}"/>
              </a:ext>
            </a:extLst>
          </p:cNvPr>
          <p:cNvSpPr txBox="1">
            <a:spLocks/>
          </p:cNvSpPr>
          <p:nvPr/>
        </p:nvSpPr>
        <p:spPr>
          <a:xfrm>
            <a:off x="660400" y="5530463"/>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Était-il un frère?</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314241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18C758FC-9CBE-1D36-C8CF-C26928B6A28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4F4B53D-89A9-A70E-07B5-03B9D6923BED}"/>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13B4794-18FF-3B57-161F-E63517C816BE}"/>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CA0AF77F-E1C6-0A85-5C05-BFBD642A3E1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4EC44EF8-1A76-18B6-D4D0-FDFB212F4609}"/>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31719A4B-6B2F-3515-A33C-79ED9B8C8E77}"/>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BDD417-E17C-5F04-C124-C8120AEF2131}"/>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CAA2B4-C745-47B3-B5A7-2D66670AECDC}"/>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Un soldat très grand prend la pose avec ses bras par-dessus les épaules de deux soldats, pendant la Première Guerre mondiale.">
            <a:extLst>
              <a:ext uri="{FF2B5EF4-FFF2-40B4-BE49-F238E27FC236}">
                <a16:creationId xmlns:a16="http://schemas.microsoft.com/office/drawing/2014/main" id="{1F966DE6-42F4-C9F1-115C-655BD18B6D4B}"/>
              </a:ext>
            </a:extLst>
          </p:cNvPr>
          <p:cNvPicPr>
            <a:picLocks noChangeAspect="1"/>
          </p:cNvPicPr>
          <p:nvPr/>
        </p:nvPicPr>
        <p:blipFill>
          <a:blip r:embed="rId3"/>
          <a:srcRect t="12610" b="27020"/>
          <a:stretch>
            <a:fillRect/>
          </a:stretch>
        </p:blipFill>
        <p:spPr>
          <a:xfrm>
            <a:off x="660393" y="467589"/>
            <a:ext cx="7818821" cy="5812553"/>
          </a:xfrm>
          <a:prstGeom prst="rect">
            <a:avLst/>
          </a:prstGeom>
        </p:spPr>
      </p:pic>
      <p:sp>
        <p:nvSpPr>
          <p:cNvPr id="11" name="Title 4">
            <a:extLst>
              <a:ext uri="{FF2B5EF4-FFF2-40B4-BE49-F238E27FC236}">
                <a16:creationId xmlns:a16="http://schemas.microsoft.com/office/drawing/2014/main" id="{51F1D722-736B-0BE5-7987-1714E1DEED0A}"/>
              </a:ext>
            </a:extLst>
          </p:cNvPr>
          <p:cNvSpPr txBox="1">
            <a:spLocks/>
          </p:cNvSpPr>
          <p:nvPr/>
        </p:nvSpPr>
        <p:spPr>
          <a:xfrm>
            <a:off x="660400" y="5541480"/>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Était-il grand?</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43770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26B2CB03-4C8B-5407-0811-D86636B7429F}"/>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43B7AF4-0389-14A6-306D-BDAC0A7C1793}"/>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 groupe de soldats portant le kilt participent à une compétition de souque à la corde, sous les encouragements d'un officier. ">
            <a:extLst>
              <a:ext uri="{FF2B5EF4-FFF2-40B4-BE49-F238E27FC236}">
                <a16:creationId xmlns:a16="http://schemas.microsoft.com/office/drawing/2014/main" id="{E37E2B38-268E-AF79-397D-C7C3DD00B0C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28970" y="362648"/>
            <a:ext cx="8183316" cy="6046232"/>
          </a:xfrm>
          <a:prstGeom prst="rect">
            <a:avLst/>
          </a:prstGeom>
        </p:spPr>
      </p:pic>
      <p:grpSp>
        <p:nvGrpSpPr>
          <p:cNvPr id="2" name="Group 1">
            <a:extLst>
              <a:ext uri="{FF2B5EF4-FFF2-40B4-BE49-F238E27FC236}">
                <a16:creationId xmlns:a16="http://schemas.microsoft.com/office/drawing/2014/main" id="{B194C2DF-E730-9B23-690A-2116AF6EBD42}"/>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01A68CA7-7DC0-0BB6-DCD6-46DF7FBA896C}"/>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5A3D5951-54AF-257E-21CA-98B59F6A69DC}"/>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F54D028E-4F7C-8379-0662-0EA7449E511A}"/>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8A58A7-2341-5C48-E182-D420A832E91A}"/>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297D6A-635B-1399-2000-A2684DAA6A3E}"/>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47E0417D-9753-157A-9250-4BE00F592396}"/>
              </a:ext>
            </a:extLst>
          </p:cNvPr>
          <p:cNvSpPr txBox="1">
            <a:spLocks/>
          </p:cNvSpPr>
          <p:nvPr/>
        </p:nvSpPr>
        <p:spPr>
          <a:xfrm>
            <a:off x="660400" y="5530463"/>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Était-il fort?</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23314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Photo montrant un gros plan d’un jeune homme ayant des taches de rousseur sur son visage.">
            <a:extLst>
              <a:ext uri="{FF2B5EF4-FFF2-40B4-BE49-F238E27FC236}">
                <a16:creationId xmlns:a16="http://schemas.microsoft.com/office/drawing/2014/main" id="{E534967B-B551-6B11-5108-4DB76D7EECE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400" y="415769"/>
            <a:ext cx="7823200" cy="5867400"/>
          </a:xfrm>
          <a:prstGeom prst="rect">
            <a:avLst/>
          </a:prstGeom>
        </p:spPr>
      </p:pic>
      <p:grpSp>
        <p:nvGrpSpPr>
          <p:cNvPr id="2" name="Group 1">
            <a:extLst>
              <a:ext uri="{FF2B5EF4-FFF2-40B4-BE49-F238E27FC236}">
                <a16:creationId xmlns:a16="http://schemas.microsoft.com/office/drawing/2014/main" id="{A4213019-7C58-2DDC-3D2B-ACC40BA0FF67}"/>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9A46D9F0-FC40-EF4B-C523-EDDCFF571299}"/>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89061A0F-09A4-A913-34C8-CF9CB1796145}"/>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6" name="Rectangle 5">
            <a:extLst>
              <a:ext uri="{FF2B5EF4-FFF2-40B4-BE49-F238E27FC236}">
                <a16:creationId xmlns:a16="http://schemas.microsoft.com/office/drawing/2014/main" id="{E5AD2A9E-1296-BF57-C5C2-F0136B8E59CE}"/>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38ADE7-7FA6-53C7-9D41-C5FB0FCA3461}"/>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0BA356-90B9-9842-44A9-F6BD79B28344}"/>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1ACFDE89-1978-397A-BA23-57725B37AF2A}"/>
              </a:ext>
            </a:extLst>
          </p:cNvPr>
          <p:cNvSpPr txBox="1">
            <a:spLocks/>
          </p:cNvSpPr>
          <p:nvPr/>
        </p:nvSpPr>
        <p:spPr>
          <a:xfrm>
            <a:off x="660400" y="5530463"/>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Avait-il des taches de rousseur?</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1597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E057A84-1328-8DD4-E4FA-9726FCC03371}"/>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89E3747-4C2A-1291-16A9-E12317139C48}"/>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ilhouette d’un soldat portant un casque de la Première Guerre mondiale.">
            <a:extLst>
              <a:ext uri="{FF2B5EF4-FFF2-40B4-BE49-F238E27FC236}">
                <a16:creationId xmlns:a16="http://schemas.microsoft.com/office/drawing/2014/main" id="{96F85D38-C71E-4904-32FE-52DF6F07A67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63180EED-48BC-0571-FFD2-5CBC2EA323CD}"/>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8BAF1096-6108-6523-7BDB-ED39F33DDB07}"/>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4B0E991E-0FBF-2753-3990-A58E56FC18B2}"/>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3" name="Rectangle 2">
            <a:extLst>
              <a:ext uri="{FF2B5EF4-FFF2-40B4-BE49-F238E27FC236}">
                <a16:creationId xmlns:a16="http://schemas.microsoft.com/office/drawing/2014/main" id="{289843CA-8A54-F109-644D-8EDC9F005C69}"/>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D3CBF6-BAF3-43F4-39B3-E6BEA67E9C5B}"/>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BD39DF-C30A-0298-EB1C-1448BEF1CA19}"/>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553D1E3-83BB-B106-6AE7-5DDE76948476}"/>
              </a:ext>
            </a:extLst>
          </p:cNvPr>
          <p:cNvSpPr txBox="1">
            <a:spLocks/>
          </p:cNvSpPr>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CA" sz="400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rPr>
              <a:t>Imaginez</a:t>
            </a:r>
            <a:endParaRPr lang="fr-CA" sz="4000" dirty="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endParaRPr>
          </a:p>
        </p:txBody>
      </p:sp>
    </p:spTree>
    <p:extLst>
      <p:ext uri="{BB962C8B-B14F-4D97-AF65-F5344CB8AC3E}">
        <p14:creationId xmlns:p14="http://schemas.microsoft.com/office/powerpoint/2010/main" val="19256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D8DE262-DFD4-6853-880C-C9A777C082AE}"/>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6FB52FBF-FCC1-77B8-543F-58446096B94D}"/>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DD4248DB-04D1-2B69-82AB-06201F733415}"/>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346E2706-5F6E-2990-B0E4-A79FDB4691E9}"/>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BDAD98-E1B6-4DF1-B22E-7C48ED4B85BD}"/>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749F7B-12C5-8F6F-652B-7CF15425FE37}"/>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hoto en noir et blanc d'une femme et de deux jeunes enfants prenant la pose, avec un soldat en arrière-plan.">
            <a:extLst>
              <a:ext uri="{FF2B5EF4-FFF2-40B4-BE49-F238E27FC236}">
                <a16:creationId xmlns:a16="http://schemas.microsoft.com/office/drawing/2014/main" id="{73823AAC-9696-602B-F9C1-3579799F6CC7}"/>
              </a:ext>
            </a:extLst>
          </p:cNvPr>
          <p:cNvPicPr>
            <a:picLocks noChangeAspect="1"/>
          </p:cNvPicPr>
          <p:nvPr/>
        </p:nvPicPr>
        <p:blipFill>
          <a:blip r:embed="rId3"/>
          <a:srcRect t="7504" r="164" b="7807"/>
          <a:stretch>
            <a:fillRect/>
          </a:stretch>
        </p:blipFill>
        <p:spPr>
          <a:xfrm>
            <a:off x="673219" y="469902"/>
            <a:ext cx="7805995" cy="5821259"/>
          </a:xfrm>
          <a:prstGeom prst="rect">
            <a:avLst/>
          </a:prstGeom>
        </p:spPr>
      </p:pic>
      <p:sp>
        <p:nvSpPr>
          <p:cNvPr id="15" name="Title 4">
            <a:extLst>
              <a:ext uri="{FF2B5EF4-FFF2-40B4-BE49-F238E27FC236}">
                <a16:creationId xmlns:a16="http://schemas.microsoft.com/office/drawing/2014/main" id="{91A55CD4-B2B4-3D97-1EC2-A79E64BC4C3A}"/>
              </a:ext>
            </a:extLst>
          </p:cNvPr>
          <p:cNvSpPr txBox="1">
            <a:spLocks/>
          </p:cNvSpPr>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Avait-il des enfants?</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27475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hoto en noir et blanc d'un soldat près d'une jeune femme, prenant la pose. ">
            <a:extLst>
              <a:ext uri="{FF2B5EF4-FFF2-40B4-BE49-F238E27FC236}">
                <a16:creationId xmlns:a16="http://schemas.microsoft.com/office/drawing/2014/main" id="{5FE0A29E-F6CC-787B-3890-6BA663F9E8F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67559" y="353044"/>
            <a:ext cx="7951301" cy="5930125"/>
          </a:xfrm>
          <a:prstGeom prst="rect">
            <a:avLst/>
          </a:prstGeom>
        </p:spPr>
      </p:pic>
      <p:grpSp>
        <p:nvGrpSpPr>
          <p:cNvPr id="2" name="Group 1">
            <a:extLst>
              <a:ext uri="{FF2B5EF4-FFF2-40B4-BE49-F238E27FC236}">
                <a16:creationId xmlns:a16="http://schemas.microsoft.com/office/drawing/2014/main" id="{496C8B80-BF4E-FBCE-36B3-C6050D724C16}"/>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35CD1AA8-B4AF-BE94-2F86-3394E54B39AA}"/>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670F9100-25F7-E107-8528-F552BF3E5EB5}"/>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6" name="Rectangle 5">
            <a:extLst>
              <a:ext uri="{FF2B5EF4-FFF2-40B4-BE49-F238E27FC236}">
                <a16:creationId xmlns:a16="http://schemas.microsoft.com/office/drawing/2014/main" id="{41EF5D28-4D59-08D9-5B6E-A95348E21961}"/>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D7DC03-FAE8-120D-1F8D-55CF16607E3D}"/>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4E720-F02F-DC3B-148F-42687978A4D8}"/>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CF68B1A1-F6C4-6BC9-B175-061647B9FB68}"/>
              </a:ext>
            </a:extLst>
          </p:cNvPr>
          <p:cNvSpPr txBox="1">
            <a:spLocks/>
          </p:cNvSpPr>
          <p:nvPr/>
        </p:nvSpPr>
        <p:spPr>
          <a:xfrm>
            <a:off x="660400" y="5530463"/>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Était-il marié?</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50567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hoto en noir et blanc d'un jeune homme en complet portant un chapeau, écrivant une lettre avec une plume et un encrier.">
            <a:extLst>
              <a:ext uri="{FF2B5EF4-FFF2-40B4-BE49-F238E27FC236}">
                <a16:creationId xmlns:a16="http://schemas.microsoft.com/office/drawing/2014/main" id="{93703ECA-B6AB-8361-2EAF-F89531D66D9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5" y="437721"/>
            <a:ext cx="7823202" cy="5824534"/>
          </a:xfrm>
          <a:prstGeom prst="rect">
            <a:avLst/>
          </a:prstGeom>
        </p:spPr>
      </p:pic>
      <p:grpSp>
        <p:nvGrpSpPr>
          <p:cNvPr id="2" name="Group 1">
            <a:extLst>
              <a:ext uri="{FF2B5EF4-FFF2-40B4-BE49-F238E27FC236}">
                <a16:creationId xmlns:a16="http://schemas.microsoft.com/office/drawing/2014/main" id="{DA66FE7A-9393-863B-7C85-EC9D704CB87E}"/>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4589B558-16A0-51A7-306B-4485D35DC3D3}"/>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8545BE1C-6DB8-68C9-90B9-8EAE19161BD8}"/>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6" name="Rectangle 5">
            <a:extLst>
              <a:ext uri="{FF2B5EF4-FFF2-40B4-BE49-F238E27FC236}">
                <a16:creationId xmlns:a16="http://schemas.microsoft.com/office/drawing/2014/main" id="{244CF3FC-7E2F-2AA5-44AE-C81856B5CB0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F4C9D5-6DA9-5E3F-F25E-6A49EC7A522A}"/>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9B1805-C8DD-4E66-B6D3-3797F9132D3B}"/>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D8BDC140-A035-99FA-698B-D83E0331B451}"/>
              </a:ext>
            </a:extLst>
          </p:cNvPr>
          <p:cNvSpPr txBox="1">
            <a:spLocks/>
          </p:cNvSpPr>
          <p:nvPr/>
        </p:nvSpPr>
        <p:spPr>
          <a:xfrm>
            <a:off x="660400" y="5530463"/>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A-t-il écrit des lettres à sa famille?</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228775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0114CF64-02A7-FE9B-E3F6-B5D777732822}"/>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0F15A95-2BB1-F51F-67CB-ED926928F87E}"/>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30A6A6C-9361-9F64-8B20-E4B7FDD3CD1F}"/>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272F0D52-4C40-BA6E-7394-818CBF83DF06}"/>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64AB4B19-6F21-DC69-305F-89AB973BF18B}"/>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B46BDBCB-F705-07AF-6214-EF8F2DB7FF83}"/>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DCEC53-3040-6031-F5DA-2FEC1C5EF6A2}"/>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5AF209-6A13-71E2-7FEB-388C90075DD2}"/>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hoto en noir et blanc d'un homme prenant la pose avec deux jeunes femmes. ">
            <a:extLst>
              <a:ext uri="{FF2B5EF4-FFF2-40B4-BE49-F238E27FC236}">
                <a16:creationId xmlns:a16="http://schemas.microsoft.com/office/drawing/2014/main" id="{E0F53AE3-5B35-012F-7164-2ABF6229804B}"/>
              </a:ext>
            </a:extLst>
          </p:cNvPr>
          <p:cNvPicPr>
            <a:picLocks noChangeAspect="1"/>
          </p:cNvPicPr>
          <p:nvPr/>
        </p:nvPicPr>
        <p:blipFill>
          <a:blip r:embed="rId3"/>
          <a:stretch>
            <a:fillRect/>
          </a:stretch>
        </p:blipFill>
        <p:spPr>
          <a:xfrm>
            <a:off x="683320" y="473334"/>
            <a:ext cx="7770255" cy="5813135"/>
          </a:xfrm>
          <a:prstGeom prst="rect">
            <a:avLst/>
          </a:prstGeom>
        </p:spPr>
      </p:pic>
      <p:sp>
        <p:nvSpPr>
          <p:cNvPr id="12" name="Title 4">
            <a:extLst>
              <a:ext uri="{FF2B5EF4-FFF2-40B4-BE49-F238E27FC236}">
                <a16:creationId xmlns:a16="http://schemas.microsoft.com/office/drawing/2014/main" id="{F454CB6E-E9F8-BF41-A79A-1BA2527FA5E1}"/>
              </a:ext>
            </a:extLst>
          </p:cNvPr>
          <p:cNvSpPr txBox="1">
            <a:spLocks/>
          </p:cNvSpPr>
          <p:nvPr/>
        </p:nvSpPr>
        <p:spPr>
          <a:xfrm>
            <a:off x="660400" y="5541480"/>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dirty="0">
                <a:solidFill>
                  <a:schemeClr val="bg1"/>
                </a:solidFill>
                <a:latin typeface="+mn-lt"/>
                <a:ea typeface="+mn-ea"/>
                <a:cs typeface="+mn-cs"/>
              </a:rPr>
              <a:t>Était-il un bon ami?</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9223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 noir et blanc de quatre brancardiers canadiens transportant un blessé.">
            <a:extLst>
              <a:ext uri="{FF2B5EF4-FFF2-40B4-BE49-F238E27FC236}">
                <a16:creationId xmlns:a16="http://schemas.microsoft.com/office/drawing/2014/main" id="{0F94CBFE-FF72-AB1D-48AB-3E062FF9DC1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98172" y="-77720"/>
            <a:ext cx="8599219" cy="6550935"/>
          </a:xfrm>
          <a:prstGeom prst="rect">
            <a:avLst/>
          </a:prstGeom>
        </p:spPr>
      </p:pic>
      <p:grpSp>
        <p:nvGrpSpPr>
          <p:cNvPr id="14" name="Group 13">
            <a:extLst>
              <a:ext uri="{FF2B5EF4-FFF2-40B4-BE49-F238E27FC236}">
                <a16:creationId xmlns:a16="http://schemas.microsoft.com/office/drawing/2014/main" id="{6702147D-6324-655A-319A-872EC6146DB8}"/>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4527A046-D89B-09F7-FDE2-05765E97A09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A05D2253-71DB-F228-1CDD-1FFB8BD6FE8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Rectangle 1">
            <a:extLst>
              <a:ext uri="{FF2B5EF4-FFF2-40B4-BE49-F238E27FC236}">
                <a16:creationId xmlns:a16="http://schemas.microsoft.com/office/drawing/2014/main" id="{EEB59BA0-24CA-1700-119A-FFAF65A9380B}"/>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F6CDFF-B574-9FF3-E8A1-265901679C8B}"/>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95F08A-FD74-06AD-CF41-747E6C2D826B}"/>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a:extLst>
              <a:ext uri="{FF2B5EF4-FFF2-40B4-BE49-F238E27FC236}">
                <a16:creationId xmlns:a16="http://schemas.microsoft.com/office/drawing/2014/main" id="{6F2D435F-F1FE-5916-E80D-EAA734858571}"/>
              </a:ext>
            </a:extLst>
          </p:cNvPr>
          <p:cNvSpPr txBox="1">
            <a:spLocks/>
          </p:cNvSpPr>
          <p:nvPr/>
        </p:nvSpPr>
        <p:spPr>
          <a:xfrm>
            <a:off x="660400" y="552251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dirty="0">
                <a:solidFill>
                  <a:schemeClr val="bg1"/>
                </a:solidFill>
                <a:latin typeface="+mn-lt"/>
                <a:ea typeface="+mn-ea"/>
                <a:cs typeface="+mn-cs"/>
              </a:rPr>
              <a:t>Des millions de personnes ont été blessées ou tuées.</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41520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hoto en noir et blanc de soldats épuisés marchant sur une route boueuse; des soldats à dos de cheval vont en sens contraire. ">
            <a:extLst>
              <a:ext uri="{FF2B5EF4-FFF2-40B4-BE49-F238E27FC236}">
                <a16:creationId xmlns:a16="http://schemas.microsoft.com/office/drawing/2014/main" id="{2F297B52-8C3C-4F5D-E02D-B31D37D538B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4" y="449119"/>
            <a:ext cx="7823199" cy="5842041"/>
          </a:xfrm>
          <a:prstGeom prst="rect">
            <a:avLst/>
          </a:prstGeom>
        </p:spPr>
      </p:pic>
      <p:grpSp>
        <p:nvGrpSpPr>
          <p:cNvPr id="3" name="Group 2">
            <a:extLst>
              <a:ext uri="{FF2B5EF4-FFF2-40B4-BE49-F238E27FC236}">
                <a16:creationId xmlns:a16="http://schemas.microsoft.com/office/drawing/2014/main" id="{97E7285C-545D-8DD9-E7CB-212E30B7CE91}"/>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7ECB4CCE-34A9-3352-DD7E-035E8401A5B2}"/>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4B5BBE11-9C8A-88D5-1879-5B4EFBF813C4}"/>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652396F2-640B-DEB8-008E-2AF17259673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40D741-0E79-7780-2DD9-367000613846}"/>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F02F1-12B9-B8FD-C1BE-DDCCC2646D1F}"/>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D430B75D-9F25-F88E-5AAB-C0860014A21E}"/>
              </a:ext>
            </a:extLst>
          </p:cNvPr>
          <p:cNvSpPr txBox="1">
            <a:spLocks/>
          </p:cNvSpPr>
          <p:nvPr/>
        </p:nvSpPr>
        <p:spPr>
          <a:xfrm>
            <a:off x="660400" y="5530463"/>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Avait-il peur?</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36042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C1A16965-5F02-5E9E-F668-EE5D5898B45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5EE4B771-E207-CCA6-42DF-FB1E78694502}"/>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ilhouette d’un soldat portant un casque de la Première Guerre mondiale.">
            <a:extLst>
              <a:ext uri="{FF2B5EF4-FFF2-40B4-BE49-F238E27FC236}">
                <a16:creationId xmlns:a16="http://schemas.microsoft.com/office/drawing/2014/main" id="{280D9591-146A-2E01-3E57-57412EFB12C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EB7E9E1A-764E-FAA4-C9D7-E6F6E73B87B4}"/>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827B0550-534D-1C92-2DB2-8C9CE4FD0B57}"/>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B7F78F45-409C-1488-7DEA-4DEB4CCE5F5B}"/>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3" name="Rectangle 2">
            <a:extLst>
              <a:ext uri="{FF2B5EF4-FFF2-40B4-BE49-F238E27FC236}">
                <a16:creationId xmlns:a16="http://schemas.microsoft.com/office/drawing/2014/main" id="{A760A2E0-412E-DC8F-CA71-3D10B73A5812}"/>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D07407-B338-D76B-1CDA-122CF95327CE}"/>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E073B50-1CAA-96DA-2734-B4E143266674}"/>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8A6154-C28D-AE6E-D2BA-DF6F3C0DA87B}"/>
              </a:ext>
            </a:extLst>
          </p:cNvPr>
          <p:cNvSpPr txBox="1">
            <a:spLocks/>
          </p:cNvSpPr>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CA" sz="400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rPr>
              <a:t>Imaginez</a:t>
            </a:r>
            <a:endParaRPr lang="fr-CA" sz="4000" dirty="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endParaRPr>
          </a:p>
        </p:txBody>
      </p:sp>
    </p:spTree>
    <p:extLst>
      <p:ext uri="{BB962C8B-B14F-4D97-AF65-F5344CB8AC3E}">
        <p14:creationId xmlns:p14="http://schemas.microsoft.com/office/powerpoint/2010/main" val="12126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hoto en couleur récente d'une pierre tombale de la Première Guerre mondiale fixée au mur dans un musée.">
            <a:extLst>
              <a:ext uri="{FF2B5EF4-FFF2-40B4-BE49-F238E27FC236}">
                <a16:creationId xmlns:a16="http://schemas.microsoft.com/office/drawing/2014/main" id="{76EAEC17-12CC-357E-6EBD-373C4397CAF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5" y="333674"/>
            <a:ext cx="7894381" cy="5928581"/>
          </a:xfrm>
          <a:prstGeom prst="rect">
            <a:avLst/>
          </a:prstGeom>
        </p:spPr>
      </p:pic>
      <p:grpSp>
        <p:nvGrpSpPr>
          <p:cNvPr id="3" name="Group 2">
            <a:extLst>
              <a:ext uri="{FF2B5EF4-FFF2-40B4-BE49-F238E27FC236}">
                <a16:creationId xmlns:a16="http://schemas.microsoft.com/office/drawing/2014/main" id="{9B27A70A-0D8E-574F-13A7-7D86EF6AF371}"/>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3EED9BD6-5CCB-89A8-F2EE-1895443F3FA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AE91C29E-8512-35B4-D614-3F10985F305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D9422962-DFC4-6319-662A-6AE1E345BD01}"/>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14F7B3-9C1E-6C43-B2C5-7CEB59441FA3}"/>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A14B-B15A-F3A1-EB94-895C2597FF0F}"/>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DCB1C496-1F7C-473C-8D2E-1560A6FC8068}"/>
              </a:ext>
            </a:extLst>
          </p:cNvPr>
          <p:cNvSpPr txBox="1">
            <a:spLocks/>
          </p:cNvSpPr>
          <p:nvPr/>
        </p:nvSpPr>
        <p:spPr>
          <a:xfrm>
            <a:off x="660400" y="5519446"/>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Il est inconnu.</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32282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39072"/>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 collage de photos en noir et blanc de 14 Canadiens qui sont morts en service lors de la Première Guerre mondiale.">
            <a:extLst>
              <a:ext uri="{FF2B5EF4-FFF2-40B4-BE49-F238E27FC236}">
                <a16:creationId xmlns:a16="http://schemas.microsoft.com/office/drawing/2014/main" id="{BCADD45D-BB22-35B3-931F-764E23287F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2660" y="352317"/>
            <a:ext cx="8038680" cy="5952405"/>
          </a:xfrm>
          <a:prstGeom prst="rect">
            <a:avLst/>
          </a:prstGeom>
        </p:spPr>
      </p:pic>
      <p:grpSp>
        <p:nvGrpSpPr>
          <p:cNvPr id="4" name="Group 3">
            <a:extLst>
              <a:ext uri="{FF2B5EF4-FFF2-40B4-BE49-F238E27FC236}">
                <a16:creationId xmlns:a16="http://schemas.microsoft.com/office/drawing/2014/main" id="{93DB3BCD-BC49-516C-ACEF-B5DEAAF034C9}"/>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6" name="Rectangle 5">
              <a:extLst>
                <a:ext uri="{FF2B5EF4-FFF2-40B4-BE49-F238E27FC236}">
                  <a16:creationId xmlns:a16="http://schemas.microsoft.com/office/drawing/2014/main" id="{D9F77A91-A70D-4151-4193-0F95EEF2B6C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rame 8">
              <a:extLst>
                <a:ext uri="{FF2B5EF4-FFF2-40B4-BE49-F238E27FC236}">
                  <a16:creationId xmlns:a16="http://schemas.microsoft.com/office/drawing/2014/main" id="{901A0B3D-16E2-79D9-0CA9-CA4305628A19}"/>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12" name="Rectangle 11">
            <a:extLst>
              <a:ext uri="{FF2B5EF4-FFF2-40B4-BE49-F238E27FC236}">
                <a16:creationId xmlns:a16="http://schemas.microsoft.com/office/drawing/2014/main" id="{A99A2459-2236-ACC3-22D6-5568E1C90C43}"/>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D83F6E-65C4-1E8F-F327-044801239B78}"/>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91874979-9989-5278-896C-83CF84A8D0FD}"/>
              </a:ext>
            </a:extLst>
          </p:cNvPr>
          <p:cNvSpPr txBox="1">
            <a:spLocks/>
          </p:cNvSpPr>
          <p:nvPr/>
        </p:nvSpPr>
        <p:spPr>
          <a:xfrm>
            <a:off x="660400" y="558247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Il est tout le monde.</a:t>
            </a:r>
          </a:p>
          <a:p>
            <a:pPr defTabSz="457200">
              <a:lnSpc>
                <a:spcPct val="100000"/>
              </a:lnSpc>
              <a:spcBef>
                <a:spcPts val="0"/>
              </a:spcBef>
              <a:defRPr/>
            </a:pPr>
            <a:endParaRPr lang="en-US" sz="1800" dirty="0">
              <a:latin typeface="+mn-lt"/>
              <a:ea typeface="+mn-ea"/>
              <a:cs typeface="+mn-cs"/>
            </a:endParaRPr>
          </a:p>
        </p:txBody>
      </p:sp>
      <p:sp>
        <p:nvSpPr>
          <p:cNvPr id="10" name="Rectangle 9">
            <a:extLst>
              <a:ext uri="{FF2B5EF4-FFF2-40B4-BE49-F238E27FC236}">
                <a16:creationId xmlns:a16="http://schemas.microsoft.com/office/drawing/2014/main" id="{27DC3DF8-6FE8-5AA6-977F-420FEAD1F169}"/>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5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7A67811-FE06-D1DB-00B5-0D8841F41E77}"/>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3575D9F4-D79D-F213-FA9B-5CA489DB4BF9}"/>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01F53E19-382E-4986-5187-0DF629AFC1C4}"/>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8" name="Rectangle 7">
            <a:extLst>
              <a:ext uri="{FF2B5EF4-FFF2-40B4-BE49-F238E27FC236}">
                <a16:creationId xmlns:a16="http://schemas.microsoft.com/office/drawing/2014/main" id="{43E1DD30-3DE0-778F-71AD-DAC9EF2B2296}"/>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CC992C-279C-4E28-0617-F4BB96B0BB62}"/>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Photo en couleur récente du revers du veston d'un homme ou on voit un coquelicot et une épinglette commémorative.">
            <a:extLst>
              <a:ext uri="{FF2B5EF4-FFF2-40B4-BE49-F238E27FC236}">
                <a16:creationId xmlns:a16="http://schemas.microsoft.com/office/drawing/2014/main" id="{E1D71734-FC60-2840-74DB-974B2AB25273}"/>
              </a:ext>
            </a:extLst>
          </p:cNvPr>
          <p:cNvPicPr>
            <a:picLocks noChangeAspect="1"/>
          </p:cNvPicPr>
          <p:nvPr/>
        </p:nvPicPr>
        <p:blipFill>
          <a:blip r:embed="rId3"/>
          <a:stretch>
            <a:fillRect/>
          </a:stretch>
        </p:blipFill>
        <p:spPr>
          <a:xfrm>
            <a:off x="660394" y="438714"/>
            <a:ext cx="7818820" cy="5831037"/>
          </a:xfrm>
          <a:prstGeom prst="rect">
            <a:avLst/>
          </a:prstGeom>
        </p:spPr>
      </p:pic>
      <p:sp>
        <p:nvSpPr>
          <p:cNvPr id="17" name="Title 4">
            <a:extLst>
              <a:ext uri="{FF2B5EF4-FFF2-40B4-BE49-F238E27FC236}">
                <a16:creationId xmlns:a16="http://schemas.microsoft.com/office/drawing/2014/main" id="{F724C419-FC34-C280-1BFA-F445470C2D8C}"/>
              </a:ext>
            </a:extLst>
          </p:cNvPr>
          <p:cNvSpPr txBox="1">
            <a:spLocks/>
          </p:cNvSpPr>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Il est des nôtres.</a:t>
            </a:r>
          </a:p>
          <a:p>
            <a:pPr defTabSz="457200">
              <a:lnSpc>
                <a:spcPct val="100000"/>
              </a:lnSpc>
              <a:spcBef>
                <a:spcPts val="0"/>
              </a:spcBef>
              <a:defRPr/>
            </a:pPr>
            <a:endParaRPr lang="en-US" sz="1800" dirty="0">
              <a:latin typeface="+mn-lt"/>
              <a:ea typeface="+mn-ea"/>
              <a:cs typeface="+mn-cs"/>
            </a:endParaRPr>
          </a:p>
        </p:txBody>
      </p:sp>
      <p:sp>
        <p:nvSpPr>
          <p:cNvPr id="7" name="Rectangle 6">
            <a:extLst>
              <a:ext uri="{FF2B5EF4-FFF2-40B4-BE49-F238E27FC236}">
                <a16:creationId xmlns:a16="http://schemas.microsoft.com/office/drawing/2014/main" id="{CCC3E70E-5AE7-8F78-2948-FDEFFDF0862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30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1D9046B4-0A02-CF8E-CF22-2B57606A8004}"/>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C563E8B8-6C82-3F8D-1F72-9E5BB0C30473}"/>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ilhouette d’un soldat portant un casque de la Première Guerre mondiale.">
            <a:extLst>
              <a:ext uri="{FF2B5EF4-FFF2-40B4-BE49-F238E27FC236}">
                <a16:creationId xmlns:a16="http://schemas.microsoft.com/office/drawing/2014/main" id="{C6AC05D5-0CCE-53B3-9E92-C7930188B26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E2957838-F931-DD28-AF42-65DF2FA5D99F}"/>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C604F16F-426B-752D-234F-9E2EA4B5634F}"/>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CA95F4B6-A906-6248-5457-BCCA27FC8B6A}"/>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3" name="Rectangle 2">
            <a:extLst>
              <a:ext uri="{FF2B5EF4-FFF2-40B4-BE49-F238E27FC236}">
                <a16:creationId xmlns:a16="http://schemas.microsoft.com/office/drawing/2014/main" id="{56736682-E074-35C2-27C9-9993F8D1018C}"/>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8A6E54-A7D9-BCD0-FEFC-D0D16E385079}"/>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96AA0F9-B7CD-B64C-4E53-8C877928586E}"/>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C300131-7057-4C20-266A-0BC61C1E6328}"/>
              </a:ext>
            </a:extLst>
          </p:cNvPr>
          <p:cNvSpPr txBox="1">
            <a:spLocks/>
          </p:cNvSpPr>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CA" sz="4000" dirty="0">
                <a:solidFill>
                  <a:prstClr val="white"/>
                </a:solidFill>
                <a:effectLst>
                  <a:outerShdw blurRad="50800" dist="38100" dir="2700000" algn="tl" rotWithShape="0">
                    <a:prstClr val="black">
                      <a:alpha val="40000"/>
                    </a:prstClr>
                  </a:outerShdw>
                </a:effectLst>
                <a:latin typeface="Modern Love" panose="04090805081005020601" pitchFamily="82" charset="0"/>
                <a:ea typeface="+mn-ea"/>
                <a:cs typeface="+mn-cs"/>
              </a:rPr>
              <a:t>Imaginez</a:t>
            </a:r>
          </a:p>
        </p:txBody>
      </p:sp>
    </p:spTree>
    <p:extLst>
      <p:ext uri="{BB962C8B-B14F-4D97-AF65-F5344CB8AC3E}">
        <p14:creationId xmlns:p14="http://schemas.microsoft.com/office/powerpoint/2010/main" val="353006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 récente en couleur du Mémorial National du Canada à Vimy, prise lors d'une journée d'été. ">
            <a:extLst>
              <a:ext uri="{FF2B5EF4-FFF2-40B4-BE49-F238E27FC236}">
                <a16:creationId xmlns:a16="http://schemas.microsoft.com/office/drawing/2014/main" id="{C2148F97-81BD-BB3B-4EF0-09CA7B92C7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707" y="94778"/>
            <a:ext cx="8229106" cy="6171829"/>
          </a:xfrm>
          <a:prstGeom prst="rect">
            <a:avLst/>
          </a:prstGeom>
        </p:spPr>
      </p:pic>
      <p:grpSp>
        <p:nvGrpSpPr>
          <p:cNvPr id="14" name="Group 13">
            <a:extLst>
              <a:ext uri="{FF2B5EF4-FFF2-40B4-BE49-F238E27FC236}">
                <a16:creationId xmlns:a16="http://schemas.microsoft.com/office/drawing/2014/main" id="{6702147D-6324-655A-319A-872EC6146DB8}"/>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4527A046-D89B-09F7-FDE2-05765E97A09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A05D2253-71DB-F228-1CDD-1FFB8BD6FE8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6" name="Rectangle 5">
            <a:extLst>
              <a:ext uri="{FF2B5EF4-FFF2-40B4-BE49-F238E27FC236}">
                <a16:creationId xmlns:a16="http://schemas.microsoft.com/office/drawing/2014/main" id="{9B43CE38-5F21-1321-706C-8EE562D68C60}"/>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F24FAA-D306-0BC4-5523-A097CB4C4CEE}"/>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27D596-FDE9-BE36-A8B5-5F17A7A4184F}"/>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636C409D-FD34-35EC-43D3-2D2067BFAA4A}"/>
              </a:ext>
            </a:extLst>
          </p:cNvPr>
          <p:cNvSpPr txBox="1">
            <a:spLocks/>
          </p:cNvSpPr>
          <p:nvPr/>
        </p:nvSpPr>
        <p:spPr>
          <a:xfrm>
            <a:off x="660400" y="5441284"/>
            <a:ext cx="7823200" cy="830997"/>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dirty="0">
                <a:solidFill>
                  <a:schemeClr val="bg1"/>
                </a:solidFill>
                <a:latin typeface="+mn-lt"/>
                <a:ea typeface="Calibri" panose="020F0502020204030204" pitchFamily="34" charset="0"/>
                <a:cs typeface="Times New Roman" panose="02020603050405020304" pitchFamily="18" charset="0"/>
              </a:rPr>
              <a:t>Plusieurs des personnes mortes n’ont jamais été retrouvées. </a:t>
            </a:r>
          </a:p>
          <a:p>
            <a:pPr algn="ctr" defTabSz="457200">
              <a:lnSpc>
                <a:spcPct val="100000"/>
              </a:lnSpc>
              <a:spcBef>
                <a:spcPts val="0"/>
              </a:spcBef>
              <a:defRPr/>
            </a:pPr>
            <a:r>
              <a:rPr lang="fr-CA" sz="2400" dirty="0">
                <a:solidFill>
                  <a:schemeClr val="bg1"/>
                </a:solidFill>
                <a:latin typeface="+mn-lt"/>
                <a:ea typeface="Calibri" panose="020F0502020204030204" pitchFamily="34" charset="0"/>
                <a:cs typeface="Times New Roman" panose="02020603050405020304" pitchFamily="18" charset="0"/>
              </a:rPr>
              <a:t>D’autres n’ont jamais été identifiées.</a:t>
            </a:r>
          </a:p>
        </p:txBody>
      </p:sp>
    </p:spTree>
    <p:extLst>
      <p:ext uri="{BB962C8B-B14F-4D97-AF65-F5344CB8AC3E}">
        <p14:creationId xmlns:p14="http://schemas.microsoft.com/office/powerpoint/2010/main" val="41443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hoto en couleur de la Tombe du Soldat inconnu à Ottawa, avec une épée et un casque en bronze.">
            <a:extLst>
              <a:ext uri="{FF2B5EF4-FFF2-40B4-BE49-F238E27FC236}">
                <a16:creationId xmlns:a16="http://schemas.microsoft.com/office/drawing/2014/main" id="{44AC6E9C-6008-ABD4-F54C-6BC833C66E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905" y="401234"/>
            <a:ext cx="7814693" cy="5861019"/>
          </a:xfrm>
          <a:prstGeom prst="rect">
            <a:avLst/>
          </a:prstGeom>
        </p:spPr>
      </p:pic>
      <p:grpSp>
        <p:nvGrpSpPr>
          <p:cNvPr id="14" name="Group 13">
            <a:extLst>
              <a:ext uri="{FF2B5EF4-FFF2-40B4-BE49-F238E27FC236}">
                <a16:creationId xmlns:a16="http://schemas.microsoft.com/office/drawing/2014/main" id="{6702147D-6324-655A-319A-872EC6146DB8}"/>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4527A046-D89B-09F7-FDE2-05765E97A09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A05D2253-71DB-F228-1CDD-1FFB8BD6FE8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6594D027-8A8E-47EC-E83E-5ACCE4FB7A59}"/>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2050D3-CAEC-0788-11D1-C955578430CD}"/>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6A8AE0-A6D3-F3CD-CCEC-121DE0BF77A4}"/>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5920829C-45CB-5469-F736-E143A1DB2A17}"/>
              </a:ext>
            </a:extLst>
          </p:cNvPr>
          <p:cNvSpPr txBox="1">
            <a:spLocks/>
          </p:cNvSpPr>
          <p:nvPr/>
        </p:nvSpPr>
        <p:spPr>
          <a:xfrm>
            <a:off x="660400" y="5441284"/>
            <a:ext cx="7823200" cy="830997"/>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dirty="0">
                <a:solidFill>
                  <a:schemeClr val="bg1"/>
                </a:solidFill>
                <a:latin typeface="+mn-lt"/>
                <a:ea typeface="+mn-ea"/>
                <a:cs typeface="+mn-cs"/>
              </a:rPr>
              <a:t>La Tombe du Soldat inconnu du Canada honore </a:t>
            </a:r>
            <a:br>
              <a:rPr lang="fr-CA" sz="2400" dirty="0">
                <a:solidFill>
                  <a:schemeClr val="bg1"/>
                </a:solidFill>
                <a:latin typeface="+mn-lt"/>
                <a:ea typeface="+mn-ea"/>
                <a:cs typeface="+mn-cs"/>
              </a:rPr>
            </a:br>
            <a:r>
              <a:rPr lang="fr-CA" sz="2400" dirty="0">
                <a:solidFill>
                  <a:schemeClr val="bg1"/>
                </a:solidFill>
                <a:latin typeface="+mn-lt"/>
                <a:ea typeface="+mn-ea"/>
                <a:cs typeface="+mn-cs"/>
              </a:rPr>
              <a:t>leur mémoire.</a:t>
            </a:r>
          </a:p>
        </p:txBody>
      </p:sp>
    </p:spTree>
    <p:extLst>
      <p:ext uri="{BB962C8B-B14F-4D97-AF65-F5344CB8AC3E}">
        <p14:creationId xmlns:p14="http://schemas.microsoft.com/office/powerpoint/2010/main" val="132964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B95470E9-7A57-D36F-E0B3-52D6B04ADA2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426C539-EC1D-E358-734D-3AD12DA6FA48}"/>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lhouette d’un soldat portant un casque de la Première Guerre mondiale.">
            <a:extLst>
              <a:ext uri="{FF2B5EF4-FFF2-40B4-BE49-F238E27FC236}">
                <a16:creationId xmlns:a16="http://schemas.microsoft.com/office/drawing/2014/main" id="{2A63287C-541B-583F-8ABC-7195CC00F8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2" name="Group 1">
            <a:extLst>
              <a:ext uri="{FF2B5EF4-FFF2-40B4-BE49-F238E27FC236}">
                <a16:creationId xmlns:a16="http://schemas.microsoft.com/office/drawing/2014/main" id="{F4B9FE97-254B-7F51-1852-0A9946A7D61A}"/>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E08010DE-5A10-F122-CB23-117275AB51F3}"/>
                </a:ext>
              </a:extLst>
            </p:cNvPr>
            <p:cNvSpPr/>
            <p:nvPr/>
          </p:nvSpPr>
          <p:spPr>
            <a:xfrm>
              <a:off x="660400" y="6269751"/>
              <a:ext cx="7823200"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899650EF-A005-55BF-6F09-9463EC7F187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10" name="Rectangle 9">
            <a:extLst>
              <a:ext uri="{FF2B5EF4-FFF2-40B4-BE49-F238E27FC236}">
                <a16:creationId xmlns:a16="http://schemas.microsoft.com/office/drawing/2014/main" id="{36C9EE8A-19D1-E7BE-8B22-18862F891531}"/>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00EDEC-0013-D96B-5B78-523838817673}"/>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B7CEED3-6DD3-E641-F4B5-040824B06773}"/>
              </a:ext>
            </a:extLst>
          </p:cNvPr>
          <p:cNvSpPr txBox="1"/>
          <p:nvPr/>
        </p:nvSpPr>
        <p:spPr>
          <a:xfrm>
            <a:off x="4199459" y="2525458"/>
            <a:ext cx="4240072" cy="2092881"/>
          </a:xfrm>
          <a:prstGeom prst="rect">
            <a:avLst/>
          </a:prstGeom>
          <a:noFill/>
        </p:spPr>
        <p:txBody>
          <a:bodyPr wrap="square" rtlCol="0">
            <a:spAutoFit/>
          </a:bodyPr>
          <a:lstStyle/>
          <a:p>
            <a:pPr algn="ctr"/>
            <a:r>
              <a:rPr lang="fr-CA" sz="2400" b="1" dirty="0">
                <a:latin typeface="Calibri Light" panose="020F0302020204030204" pitchFamily="34" charset="0"/>
                <a:cs typeface="Times New Roman" panose="02020603050405020304" pitchFamily="18" charset="0"/>
              </a:rPr>
              <a:t>La Tombe du Soldat inconnu nous permet de se souvenir en nous invitant à</a:t>
            </a:r>
            <a:br>
              <a:rPr lang="fr-CA" sz="2400" b="1" dirty="0">
                <a:latin typeface="Calibri Light" panose="020F0302020204030204" pitchFamily="34" charset="0"/>
                <a:cs typeface="Times New Roman" panose="02020603050405020304" pitchFamily="18" charset="0"/>
              </a:rPr>
            </a:br>
            <a:r>
              <a:rPr lang="fr-CA" sz="4000" dirty="0">
                <a:solidFill>
                  <a:prstClr val="white"/>
                </a:solidFill>
                <a:effectLst>
                  <a:outerShdw blurRad="50800" dist="38100" dir="2700000" algn="tl" rotWithShape="0">
                    <a:prstClr val="black">
                      <a:alpha val="40000"/>
                    </a:prstClr>
                  </a:outerShdw>
                </a:effectLst>
                <a:latin typeface="Modern Love" panose="04090805081005020601" pitchFamily="82" charset="0"/>
              </a:rPr>
              <a:t>imaginer</a:t>
            </a:r>
          </a:p>
          <a:p>
            <a:endParaRPr lang="en-US" dirty="0"/>
          </a:p>
        </p:txBody>
      </p:sp>
    </p:spTree>
    <p:extLst>
      <p:ext uri="{BB962C8B-B14F-4D97-AF65-F5344CB8AC3E}">
        <p14:creationId xmlns:p14="http://schemas.microsoft.com/office/powerpoint/2010/main" val="78177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hoto en noir et blanc d'une ville de l'ouest canadien, avec des charrettes tirées par des chevaux sur une rue poussièreuse. ">
            <a:extLst>
              <a:ext uri="{FF2B5EF4-FFF2-40B4-BE49-F238E27FC236}">
                <a16:creationId xmlns:a16="http://schemas.microsoft.com/office/drawing/2014/main" id="{79120A0E-71D7-3747-B612-D78A325C05E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60394" y="448348"/>
            <a:ext cx="7818822" cy="5820631"/>
          </a:xfrm>
          <a:prstGeom prst="rect">
            <a:avLst/>
          </a:prstGeom>
        </p:spPr>
      </p:pic>
      <p:grpSp>
        <p:nvGrpSpPr>
          <p:cNvPr id="3" name="Group 2">
            <a:extLst>
              <a:ext uri="{FF2B5EF4-FFF2-40B4-BE49-F238E27FC236}">
                <a16:creationId xmlns:a16="http://schemas.microsoft.com/office/drawing/2014/main" id="{2ACFBF08-3FD3-851D-A768-43C7E2962579}"/>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D174ACA1-6D60-1C1A-B9A9-777F2F6D212E}"/>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31AD51D1-04A8-81C9-A175-5703C7405C54}"/>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11" name="Rectangle 10">
            <a:extLst>
              <a:ext uri="{FF2B5EF4-FFF2-40B4-BE49-F238E27FC236}">
                <a16:creationId xmlns:a16="http://schemas.microsoft.com/office/drawing/2014/main" id="{73779AF6-4B90-5661-4BB4-1CB1AFEF5A4B}"/>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994A74-4D39-B217-E37F-D44D8F5DB5A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1E213F-2FF5-1E17-FBF1-7BCAFBFAC5C9}"/>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7E4B6CA7-5E09-57AB-7FA9-1E03747FC77D}"/>
              </a:ext>
            </a:extLst>
          </p:cNvPr>
          <p:cNvSpPr txBox="1">
            <a:spLocks/>
          </p:cNvSpPr>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Vivait-il en ville?</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30297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B03B0D26-0930-2C8B-6A16-C19407403489}"/>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8021D35-1D9A-E7FE-2A26-7C08ADAD812F}"/>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C12DD96-A3BC-E277-A271-CBA9A9E6920F}"/>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A8D4A304-A638-B28E-316C-B3B774908CB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238BC2D7-89C7-4717-42DB-06A0A16C8CD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EB2C8275-E89C-8E8F-741B-2C8D5FB0A6E4}"/>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8E85FE-467B-6451-A7F2-691762850245}"/>
              </a:ext>
            </a:extLst>
          </p:cNvPr>
          <p:cNvSpPr/>
          <p:nvPr/>
        </p:nvSpPr>
        <p:spPr>
          <a:xfrm>
            <a:off x="509752" y="64355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hoto en noir et blanc de fermiers récoltant du blé à l'aide de machinerie tractée par des chevaux.">
            <a:extLst>
              <a:ext uri="{FF2B5EF4-FFF2-40B4-BE49-F238E27FC236}">
                <a16:creationId xmlns:a16="http://schemas.microsoft.com/office/drawing/2014/main" id="{7EEF9668-1036-772E-7C32-31537826F58A}"/>
              </a:ext>
            </a:extLst>
          </p:cNvPr>
          <p:cNvPicPr>
            <a:picLocks noChangeAspect="1"/>
          </p:cNvPicPr>
          <p:nvPr/>
        </p:nvPicPr>
        <p:blipFill>
          <a:blip r:embed="rId3"/>
          <a:srcRect t="4233"/>
          <a:stretch>
            <a:fillRect/>
          </a:stretch>
        </p:blipFill>
        <p:spPr>
          <a:xfrm>
            <a:off x="660394" y="449120"/>
            <a:ext cx="7855957" cy="5813568"/>
          </a:xfrm>
          <a:prstGeom prst="rect">
            <a:avLst/>
          </a:prstGeom>
        </p:spPr>
      </p:pic>
      <p:sp>
        <p:nvSpPr>
          <p:cNvPr id="9" name="Rectangle 8">
            <a:extLst>
              <a:ext uri="{FF2B5EF4-FFF2-40B4-BE49-F238E27FC236}">
                <a16:creationId xmlns:a16="http://schemas.microsoft.com/office/drawing/2014/main" id="{FAB28163-631F-AC34-A2A4-FA26099E05CF}"/>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F4009-E3C3-652D-3BD9-D77C799C8CDC}"/>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a:extLst>
              <a:ext uri="{FF2B5EF4-FFF2-40B4-BE49-F238E27FC236}">
                <a16:creationId xmlns:a16="http://schemas.microsoft.com/office/drawing/2014/main" id="{23C3113D-D47F-A135-0DEE-2C7FBC1FCE94}"/>
              </a:ext>
            </a:extLst>
          </p:cNvPr>
          <p:cNvSpPr txBox="1">
            <a:spLocks/>
          </p:cNvSpPr>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Sur une ferme?</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382989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0C6929ED-AD20-A2F1-822B-064C19A5EF6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D8054E53-9CD9-A6D5-DD70-7046298E4317}"/>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hoto en noir et blanc d'hommes qui travaillent sur un quai; on voit des bateaux et un bâtiment en bois, ainsi qu'n train à l'arrière plan. ">
            <a:extLst>
              <a:ext uri="{FF2B5EF4-FFF2-40B4-BE49-F238E27FC236}">
                <a16:creationId xmlns:a16="http://schemas.microsoft.com/office/drawing/2014/main" id="{CCAC6353-5FAE-22D4-3B43-9C5543DC0B6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357352" y="424059"/>
            <a:ext cx="8471337" cy="5841921"/>
          </a:xfrm>
          <a:prstGeom prst="rect">
            <a:avLst/>
          </a:prstGeom>
        </p:spPr>
      </p:pic>
      <p:grpSp>
        <p:nvGrpSpPr>
          <p:cNvPr id="3" name="Group 2">
            <a:extLst>
              <a:ext uri="{FF2B5EF4-FFF2-40B4-BE49-F238E27FC236}">
                <a16:creationId xmlns:a16="http://schemas.microsoft.com/office/drawing/2014/main" id="{C272541E-DC97-928B-11DE-C25DDEC8E92B}"/>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E3002C46-7459-839C-AA07-31C87C16CB75}"/>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816F8275-B060-2E97-A60D-22FE63ADBD38}"/>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1C571366-C445-BFC0-389A-AD4CA23226CA}"/>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DBC64F-F7FF-CFAE-3AB2-E3EF5C22A06C}"/>
              </a:ext>
            </a:extLst>
          </p:cNvPr>
          <p:cNvSpPr/>
          <p:nvPr/>
        </p:nvSpPr>
        <p:spPr>
          <a:xfrm>
            <a:off x="509752" y="64355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8E1E9E-328D-AB54-14E5-0549EB46C998}"/>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301353-FDFC-29C5-B29A-67976362398B}"/>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96FC4AAB-4C07-F11E-4BF0-DA1C2F9C6072}"/>
              </a:ext>
            </a:extLst>
          </p:cNvPr>
          <p:cNvSpPr txBox="1">
            <a:spLocks/>
          </p:cNvSpPr>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spcBef>
                <a:spcPts val="0"/>
              </a:spcBef>
              <a:defRPr/>
            </a:pPr>
            <a:r>
              <a:rPr lang="fr-CA" sz="2400">
                <a:solidFill>
                  <a:schemeClr val="bg1"/>
                </a:solidFill>
                <a:latin typeface="+mn-lt"/>
                <a:ea typeface="+mn-ea"/>
                <a:cs typeface="+mn-cs"/>
              </a:rPr>
              <a:t>Ou dans un village de pêcheurs?</a:t>
            </a:r>
          </a:p>
          <a:p>
            <a:pPr defTabSz="457200">
              <a:lnSpc>
                <a:spcPct val="100000"/>
              </a:lnSpc>
              <a:spcBef>
                <a:spcPts val="0"/>
              </a:spcBef>
              <a:defRPr/>
            </a:pPr>
            <a:endParaRPr lang="en-US" sz="1800" dirty="0">
              <a:latin typeface="+mn-lt"/>
              <a:ea typeface="+mn-ea"/>
              <a:cs typeface="+mn-cs"/>
            </a:endParaRPr>
          </a:p>
        </p:txBody>
      </p:sp>
    </p:spTree>
    <p:extLst>
      <p:ext uri="{BB962C8B-B14F-4D97-AF65-F5344CB8AC3E}">
        <p14:creationId xmlns:p14="http://schemas.microsoft.com/office/powerpoint/2010/main" val="383027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18176</TotalTime>
  <Words>2923</Words>
  <Application>Microsoft Office PowerPoint</Application>
  <PresentationFormat>On-screen Show (4:3)</PresentationFormat>
  <Paragraphs>193</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 Light</vt:lpstr>
      <vt:lpstr>Montserrat</vt:lpstr>
      <vt:lpstr>Helvetica Neue</vt:lpstr>
      <vt:lpstr>Modern Love</vt:lpstr>
      <vt:lpstr>Calibri</vt:lpstr>
      <vt:lpstr>Arial</vt:lpstr>
      <vt:lpstr>Gentium Book Basic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 Schroeter (VAC/ACC)</dc:creator>
  <cp:lastModifiedBy>Alan Banman (VAC/ACC)</cp:lastModifiedBy>
  <cp:revision>105</cp:revision>
  <cp:lastPrinted>2025-05-12T13:37:12Z</cp:lastPrinted>
  <dcterms:created xsi:type="dcterms:W3CDTF">2024-05-06T00:15:14Z</dcterms:created>
  <dcterms:modified xsi:type="dcterms:W3CDTF">2025-08-06T12:01:53Z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-1470559045</vt:i4>
  </property>
  <property fmtid="{D5CDD505-2E9C-101B-9397-08002B2CF9AE}" pid="3" name="_NewReviewCycle">
    <vt:lpwstr/>
  </property>
  <property fmtid="{D5CDD505-2E9C-101B-9397-08002B2CF9AE}" pid="4" name="_EmailSubject">
    <vt:lpwstr>Power Point presentation review</vt:lpwstr>
  </property>
  <property fmtid="{D5CDD505-2E9C-101B-9397-08002B2CF9AE}" pid="5" name="_AuthorEmail">
    <vt:lpwstr>richard.schroeter@veterans.gc.ca</vt:lpwstr>
  </property>
  <property fmtid="{D5CDD505-2E9C-101B-9397-08002B2CF9AE}" pid="6" name="_AuthorEmailDisplayName">
    <vt:lpwstr>Richard P Schroeter (VAC/ACC)</vt:lpwstr>
  </property>
  <property fmtid="{D5CDD505-2E9C-101B-9397-08002B2CF9AE}" pid="7" name="_PreviousAdHocReviewCycleID">
    <vt:i4>-448162471</vt:i4>
  </property>
</Properties>
</file>