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28"/>
  </p:notesMasterIdLst>
  <p:handoutMasterIdLst>
    <p:handoutMasterId r:id="rId29"/>
  </p:handoutMasterIdLst>
  <p:sldIdLst>
    <p:sldId id="256" r:id="rId3"/>
    <p:sldId id="295" r:id="rId4"/>
    <p:sldId id="296" r:id="rId5"/>
    <p:sldId id="297" r:id="rId6"/>
    <p:sldId id="280" r:id="rId7"/>
    <p:sldId id="298" r:id="rId8"/>
    <p:sldId id="282" r:id="rId9"/>
    <p:sldId id="281" r:id="rId10"/>
    <p:sldId id="293" r:id="rId11"/>
    <p:sldId id="299" r:id="rId12"/>
    <p:sldId id="262" r:id="rId13"/>
    <p:sldId id="301" r:id="rId14"/>
    <p:sldId id="289" r:id="rId15"/>
    <p:sldId id="290" r:id="rId16"/>
    <p:sldId id="291" r:id="rId17"/>
    <p:sldId id="305" r:id="rId18"/>
    <p:sldId id="306" r:id="rId19"/>
    <p:sldId id="304" r:id="rId20"/>
    <p:sldId id="308" r:id="rId21"/>
    <p:sldId id="309" r:id="rId22"/>
    <p:sldId id="311" r:id="rId23"/>
    <p:sldId id="312" r:id="rId24"/>
    <p:sldId id="313" r:id="rId25"/>
    <p:sldId id="314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D46C1A-E5A5-FBE9-D72E-51239EC6D0DF}" name="Amanda Kelly (she/her | elle) (VAC/ACC)" initials="AK" userId="S::amanda.kelly@veterans.gc.ca::577ea8ae-3d16-411e-a979-6ae4340163e4" providerId="AD"/>
  <p188:author id="{A9EDEBAC-6743-67E5-FC54-6BBFAF70FADD}" name="Maureen Trainor (she/her | elle) (VAC/ACC)" initials="MT" userId="S::maureen.trainor@veterans.gc.ca::1e915eda-4208-495b-9dd5-c54d99d4f7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Richard (VAC/ACC)" initials="MR(" lastIdx="24" clrIdx="0">
    <p:extLst>
      <p:ext uri="{19B8F6BF-5375-455C-9EA6-DF929625EA0E}">
        <p15:presenceInfo xmlns:p15="http://schemas.microsoft.com/office/powerpoint/2012/main" userId="Matthew Richard (VAC/ACC)" providerId="None"/>
      </p:ext>
    </p:extLst>
  </p:cmAuthor>
  <p:cmAuthor id="2" name="Jo-Ellen Craig (VAC/ACC)" initials="JC(" lastIdx="1" clrIdx="1">
    <p:extLst>
      <p:ext uri="{19B8F6BF-5375-455C-9EA6-DF929625EA0E}">
        <p15:presenceInfo xmlns:p15="http://schemas.microsoft.com/office/powerpoint/2012/main" userId="S-1-5-21-4004834456-2144659163-561153176-28929" providerId="AD"/>
      </p:ext>
    </p:extLst>
  </p:cmAuthor>
  <p:cmAuthor id="3" name="Jade Fowler (VAC/ACC)" initials="JF(" lastIdx="5" clrIdx="2">
    <p:extLst>
      <p:ext uri="{19B8F6BF-5375-455C-9EA6-DF929625EA0E}">
        <p15:presenceInfo xmlns:p15="http://schemas.microsoft.com/office/powerpoint/2012/main" userId="S-1-5-21-4004834456-2144659163-561153176-455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94B4"/>
    <a:srgbClr val="D2CADE"/>
    <a:srgbClr val="BBA78F"/>
    <a:srgbClr val="B39E83"/>
    <a:srgbClr val="00A26E"/>
    <a:srgbClr val="937A4C"/>
    <a:srgbClr val="2B2F40"/>
    <a:srgbClr val="5B9BD5"/>
    <a:srgbClr val="000000"/>
    <a:srgbClr val="4D8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0" autoAdjust="0"/>
    <p:restoredTop sz="87050" autoAdjust="0"/>
  </p:normalViewPr>
  <p:slideViewPr>
    <p:cSldViewPr snapToGrid="0" showGuides="1">
      <p:cViewPr varScale="1">
        <p:scale>
          <a:sx n="97" d="100"/>
          <a:sy n="97" d="100"/>
        </p:scale>
        <p:origin x="1224" y="84"/>
      </p:cViewPr>
      <p:guideLst>
        <p:guide orient="horz" pos="3744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"/>
    </p:cViewPr>
  </p:sorterViewPr>
  <p:notesViewPr>
    <p:cSldViewPr snapToGrid="0" showGuides="1">
      <p:cViewPr varScale="1">
        <p:scale>
          <a:sx n="53" d="100"/>
          <a:sy n="53" d="100"/>
        </p:scale>
        <p:origin x="29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39DBE-8285-4879-A9EE-29FBCA7D38B0}" type="datetimeFigureOut">
              <a:rPr lang="en-US" smtClean="0">
                <a:latin typeface="Arial" panose="020B0604020202020204" pitchFamily="34" charset="0"/>
              </a:rPr>
              <a:t>5/6/2025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98206-2565-4FCE-97E3-F94AC4DCCB84}" type="slidenum">
              <a:rPr lang="en-US" smtClean="0">
                <a:latin typeface="Arial" panose="020B0604020202020204" pitchFamily="34" charset="0"/>
              </a:rPr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37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94E6D-4484-4D70-B7AD-50148BF517E6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1400B-CBEE-42E8-832B-366E9ECAB12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4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7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7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94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32420-248E-AA8D-A559-E5725D8E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F1E84E-58B8-1364-4DC1-2292A554F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10AAAA-D0A7-76D2-722B-EAB30F8D7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D3106F-EE1F-9643-21FB-A8DFDA629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44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8EFE0-C454-1BE4-AF6E-31D877DF3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75CD88-2616-2AE4-918D-5B409F265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73D704-86AF-A7B7-F8D1-143515F8D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A797A1-6776-8865-D6FA-EDEEA6AEB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11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2C75-5D65-F27A-9222-45DD1DF2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1D0D68-C56D-2968-35FA-64978B78F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FEE969-766E-8840-5A99-18282A6F5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6AEA43-9D7C-C2AB-0F66-B353481F6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07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61901-036B-4F8C-FDDF-42E4E061D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A49596-7ADB-5A66-BD18-59B232696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0610A9-7C1D-F5A0-46CE-4FB8CA62C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E12F3C-0723-9A0D-6223-894999217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37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178A2-7F1F-A1A0-4E4F-AC2A13359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E41CFD-DEE8-F55A-4F6E-DF49B0B5F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59FBBA-2C0B-5557-987D-CBD10D04E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7E6C6E-4273-B373-8CE0-3510AB918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0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E1632-EBFF-D3C8-1516-E27A36E7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77C0A6-CE5A-4987-297D-BD5FC99B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6DAC34-A52A-50C0-A8E4-46CA6AC2C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89E2A-718B-A8EE-3D76-199255B83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4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0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9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7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5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2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0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2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1400B-CBEE-42E8-832B-366E9ECAB1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E4F37-0458-D644-B8B8-CBF990CA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57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E4F37-0458-D644-B8B8-CBF990CA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Full Page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92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E4F37-0458-D644-B8B8-CBF990CA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E4F37-0458-D644-B8B8-CBF990CA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0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Full Page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6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78D1D3-89B3-2845-83C5-D43BDA9A9EF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B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F845C4-E9B2-C446-A420-2EF5BE240C07}"/>
              </a:ext>
            </a:extLst>
          </p:cNvPr>
          <p:cNvSpPr/>
          <p:nvPr userDrawn="1"/>
        </p:nvSpPr>
        <p:spPr>
          <a:xfrm>
            <a:off x="0" y="0"/>
            <a:ext cx="163629" cy="6858000"/>
          </a:xfrm>
          <a:prstGeom prst="rect">
            <a:avLst/>
          </a:prstGeom>
          <a:solidFill>
            <a:srgbClr val="00A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94F7B2-ED1C-3B43-86B6-751C922F0ADE}"/>
              </a:ext>
            </a:extLst>
          </p:cNvPr>
          <p:cNvCxnSpPr/>
          <p:nvPr userDrawn="1"/>
        </p:nvCxnSpPr>
        <p:spPr>
          <a:xfrm>
            <a:off x="1052211" y="1070919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A0DBB8-6F85-3809-1055-AF96AC289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0">
          <a:solidFill>
            <a:schemeClr val="bg1"/>
          </a:solidFill>
          <a:latin typeface="Arial 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78D1D3-89B3-2845-83C5-D43BDA9A9EF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B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F845C4-E9B2-C446-A420-2EF5BE240C07}"/>
              </a:ext>
            </a:extLst>
          </p:cNvPr>
          <p:cNvSpPr/>
          <p:nvPr userDrawn="1"/>
        </p:nvSpPr>
        <p:spPr>
          <a:xfrm>
            <a:off x="0" y="0"/>
            <a:ext cx="163629" cy="6858000"/>
          </a:xfrm>
          <a:prstGeom prst="rect">
            <a:avLst/>
          </a:prstGeom>
          <a:solidFill>
            <a:srgbClr val="00A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94F7B2-ED1C-3B43-86B6-751C922F0ADE}"/>
              </a:ext>
            </a:extLst>
          </p:cNvPr>
          <p:cNvCxnSpPr/>
          <p:nvPr userDrawn="1"/>
        </p:nvCxnSpPr>
        <p:spPr>
          <a:xfrm>
            <a:off x="1052211" y="1070919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A0DBB8-6F85-3809-1055-AF96AC289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 b="27915"/>
          <a:stretch/>
        </p:blipFill>
        <p:spPr>
          <a:xfrm>
            <a:off x="6454872" y="1395766"/>
            <a:ext cx="5718078" cy="5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0">
          <a:solidFill>
            <a:schemeClr val="bg1"/>
          </a:solidFill>
          <a:latin typeface="Arial 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Arial 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93" descr="Watermark: Veterans Affairs Canada">
            <a:extLst>
              <a:ext uri="{FF2B5EF4-FFF2-40B4-BE49-F238E27FC236}">
                <a16:creationId xmlns:a16="http://schemas.microsoft.com/office/drawing/2014/main" id="{07AC571D-B6D9-04A8-3E5F-BCF5ED8CB8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2206" y="541380"/>
            <a:ext cx="3102945" cy="22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94" descr="Governement of Canada wordmark">
            <a:extLst>
              <a:ext uri="{FF2B5EF4-FFF2-40B4-BE49-F238E27FC236}">
                <a16:creationId xmlns:a16="http://schemas.microsoft.com/office/drawing/2014/main" id="{2FBC8C89-635B-AB70-0D1B-4BB34E89D9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69232"/>
            <a:ext cx="2222829" cy="10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 descr="The 1998 Great Ice Storm&#10;">
            <a:extLst>
              <a:ext uri="{FF2B5EF4-FFF2-40B4-BE49-F238E27FC236}">
                <a16:creationId xmlns:a16="http://schemas.microsoft.com/office/drawing/2014/main" id="{12B4D8B6-6A01-D2A4-32B2-3D71F32170E5}"/>
              </a:ext>
            </a:extLst>
          </p:cNvPr>
          <p:cNvSpPr txBox="1"/>
          <p:nvPr/>
        </p:nvSpPr>
        <p:spPr>
          <a:xfrm>
            <a:off x="925153" y="1123628"/>
            <a:ext cx="11056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"/>
              </a:rPr>
              <a:t>Be prepared for natural disasters</a:t>
            </a:r>
            <a:endParaRPr lang="fr-CA" sz="40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3" name="Image 2" descr="Tree branches covered with heavy freezing rain in Saint John, New Brunswick in 1998.">
            <a:extLst>
              <a:ext uri="{FF2B5EF4-FFF2-40B4-BE49-F238E27FC236}">
                <a16:creationId xmlns:a16="http://schemas.microsoft.com/office/drawing/2014/main" id="{F2D87311-A82C-A837-6954-4FCEA14C5E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423" r="5284" b="213"/>
          <a:stretch/>
        </p:blipFill>
        <p:spPr>
          <a:xfrm>
            <a:off x="1021974" y="1971429"/>
            <a:ext cx="10520981" cy="3966792"/>
          </a:xfrm>
          <a:prstGeom prst="rect">
            <a:avLst/>
          </a:prstGeom>
        </p:spPr>
      </p:pic>
      <p:sp>
        <p:nvSpPr>
          <p:cNvPr id="6" name="Title 5" descr="Saint John covered with ice in January 1998.">
            <a:extLst>
              <a:ext uri="{FF2B5EF4-FFF2-40B4-BE49-F238E27FC236}">
                <a16:creationId xmlns:a16="http://schemas.microsoft.com/office/drawing/2014/main" id="{9D90B6E5-1BD0-5C96-C885-1E907D3A1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25152" y="5967863"/>
            <a:ext cx="818779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Saint John (New Brunswick) covered with ice in January 1998.</a:t>
            </a:r>
          </a:p>
        </p:txBody>
      </p:sp>
    </p:spTree>
    <p:extLst>
      <p:ext uri="{BB962C8B-B14F-4D97-AF65-F5344CB8AC3E}">
        <p14:creationId xmlns:p14="http://schemas.microsoft.com/office/powerpoint/2010/main" val="324461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Fallen trees needed to be removed ">
            <a:extLst>
              <a:ext uri="{FF2B5EF4-FFF2-40B4-BE49-F238E27FC236}">
                <a16:creationId xmlns:a16="http://schemas.microsoft.com/office/drawing/2014/main" id="{73C96364-F18D-B067-7453-611F35EE19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0436" y="230244"/>
            <a:ext cx="11142503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Fallen trees needed to be removed. </a:t>
            </a:r>
          </a:p>
        </p:txBody>
      </p:sp>
      <p:pic>
        <p:nvPicPr>
          <p:cNvPr id="3" name="Image 2" descr="Photo of a tree cutting company truck near fallen tree limbs over power lines, during winter.">
            <a:extLst>
              <a:ext uri="{FF2B5EF4-FFF2-40B4-BE49-F238E27FC236}">
                <a16:creationId xmlns:a16="http://schemas.microsoft.com/office/drawing/2014/main" id="{AD3AD522-B118-B8A7-557E-28DEFC9BBE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33450" r="103" b="3940"/>
          <a:stretch/>
        </p:blipFill>
        <p:spPr>
          <a:xfrm>
            <a:off x="1096874" y="1292319"/>
            <a:ext cx="10424566" cy="46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 descr="The Canadian Armed Forces responded">
            <a:extLst>
              <a:ext uri="{FF2B5EF4-FFF2-40B4-BE49-F238E27FC236}">
                <a16:creationId xmlns:a16="http://schemas.microsoft.com/office/drawing/2014/main" id="{B891FD8C-0EE3-5723-4FCD-BFE6B5B06F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8099" y="240783"/>
            <a:ext cx="11036948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The Canadian Armed Forces responded.</a:t>
            </a:r>
          </a:p>
        </p:txBody>
      </p:sp>
      <p:pic>
        <p:nvPicPr>
          <p:cNvPr id="4" name="Image 3" descr="Photo of a long line of various military trucks on a street covered with snow and ice. ">
            <a:extLst>
              <a:ext uri="{FF2B5EF4-FFF2-40B4-BE49-F238E27FC236}">
                <a16:creationId xmlns:a16="http://schemas.microsoft.com/office/drawing/2014/main" id="{6C803F6E-AD25-6CBD-C945-32984766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03" r="306" b="9545"/>
          <a:stretch/>
        </p:blipFill>
        <p:spPr>
          <a:xfrm>
            <a:off x="1073545" y="1290919"/>
            <a:ext cx="10494478" cy="3754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B1128-00D0-3917-EB35-7B4BF0BCC222}"/>
              </a:ext>
            </a:extLst>
          </p:cNvPr>
          <p:cNvSpPr txBox="1"/>
          <p:nvPr/>
        </p:nvSpPr>
        <p:spPr>
          <a:xfrm>
            <a:off x="1021803" y="5090783"/>
            <a:ext cx="988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Military trucks leaving CFB Gagetown to provide support after the Great Ice Storm of 1998.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AC3474-328A-D254-1304-A45A7FCDFF87}"/>
              </a:ext>
            </a:extLst>
          </p:cNvPr>
          <p:cNvSpPr txBox="1"/>
          <p:nvPr/>
        </p:nvSpPr>
        <p:spPr>
          <a:xfrm>
            <a:off x="1021803" y="5405717"/>
            <a:ext cx="10597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Operation Recuperation was launched on 8 January 1998. </a:t>
            </a:r>
          </a:p>
          <a:p>
            <a:r>
              <a:rPr lang="en-US" dirty="0">
                <a:solidFill>
                  <a:schemeClr val="bg1"/>
                </a:solidFill>
              </a:rPr>
              <a:t>More than 15,000 regular and reserve force personnel from 200 units across Canada helped local authorities.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The task was huge – help was needed to restore power">
            <a:extLst>
              <a:ext uri="{FF2B5EF4-FFF2-40B4-BE49-F238E27FC236}">
                <a16:creationId xmlns:a16="http://schemas.microsoft.com/office/drawing/2014/main" id="{73C96364-F18D-B067-7453-611F35EE19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4389" y="331546"/>
            <a:ext cx="10974956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Canadian Armed Forces members helped restore power.</a:t>
            </a:r>
          </a:p>
        </p:txBody>
      </p:sp>
      <p:pic>
        <p:nvPicPr>
          <p:cNvPr id="6" name="Image 5" descr="Photo of two workers digging a trench through snow and ice to free a power cable.">
            <a:extLst>
              <a:ext uri="{FF2B5EF4-FFF2-40B4-BE49-F238E27FC236}">
                <a16:creationId xmlns:a16="http://schemas.microsoft.com/office/drawing/2014/main" id="{0323E56C-C941-7AC9-CE1A-CECA7905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8728" r="629" b="14125"/>
          <a:stretch/>
        </p:blipFill>
        <p:spPr>
          <a:xfrm>
            <a:off x="1089677" y="1248162"/>
            <a:ext cx="10442521" cy="424899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6998DF80-F8F2-BC06-605A-CD5F0E01ADB8}"/>
              </a:ext>
            </a:extLst>
          </p:cNvPr>
          <p:cNvSpPr txBox="1"/>
          <p:nvPr/>
        </p:nvSpPr>
        <p:spPr>
          <a:xfrm>
            <a:off x="1014371" y="5640312"/>
            <a:ext cx="949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Canadian Armed Forces members help dig electrical lines buried in snow.</a:t>
            </a:r>
          </a:p>
        </p:txBody>
      </p:sp>
    </p:spTree>
    <p:extLst>
      <p:ext uri="{BB962C8B-B14F-4D97-AF65-F5344CB8AC3E}">
        <p14:creationId xmlns:p14="http://schemas.microsoft.com/office/powerpoint/2010/main" val="407926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Operation RECUPERATION – 1998 Slide 1">
            <a:extLst>
              <a:ext uri="{FF2B5EF4-FFF2-40B4-BE49-F238E27FC236}">
                <a16:creationId xmlns:a16="http://schemas.microsoft.com/office/drawing/2014/main" id="{BA996D21-06BE-FDC7-1E1D-6AEC5A9ADC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5662" y="351484"/>
            <a:ext cx="10990668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Soldiers </a:t>
            </a:r>
            <a:r>
              <a:rPr lang="en-CA" sz="2800" dirty="0"/>
              <a:t>helped 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clear debris and rescued stranded people.</a:t>
            </a:r>
          </a:p>
        </p:txBody>
      </p:sp>
      <p:pic>
        <p:nvPicPr>
          <p:cNvPr id="3" name="Image 2" descr="Photo of military personnel moving fallen tree limbs in front of a two-storey apartment building. ">
            <a:extLst>
              <a:ext uri="{FF2B5EF4-FFF2-40B4-BE49-F238E27FC236}">
                <a16:creationId xmlns:a16="http://schemas.microsoft.com/office/drawing/2014/main" id="{5CBC5EDB-2C75-5BCC-4A46-07BE69E8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04" r="102" b="18572"/>
          <a:stretch/>
        </p:blipFill>
        <p:spPr>
          <a:xfrm>
            <a:off x="1070673" y="1307046"/>
            <a:ext cx="10472281" cy="4179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90687-0269-6909-5B57-ECB78D018358}"/>
              </a:ext>
            </a:extLst>
          </p:cNvPr>
          <p:cNvSpPr txBox="1"/>
          <p:nvPr/>
        </p:nvSpPr>
        <p:spPr>
          <a:xfrm>
            <a:off x="1027641" y="5656156"/>
            <a:ext cx="911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Soldiers clearing broken tree limbs.</a:t>
            </a:r>
          </a:p>
        </p:txBody>
      </p:sp>
    </p:spTree>
    <p:extLst>
      <p:ext uri="{BB962C8B-B14F-4D97-AF65-F5344CB8AC3E}">
        <p14:creationId xmlns:p14="http://schemas.microsoft.com/office/powerpoint/2010/main" val="2233837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Operation RECUPERATION – 1998 Slide 2">
            <a:extLst>
              <a:ext uri="{FF2B5EF4-FFF2-40B4-BE49-F238E27FC236}">
                <a16:creationId xmlns:a16="http://schemas.microsoft.com/office/drawing/2014/main" id="{13E0CC1B-6B5E-3682-1511-5D94E2A0DD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74156" y="317276"/>
            <a:ext cx="11112264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Military engineers and technicians helped repair downed power and telephone lines</a:t>
            </a:r>
            <a:r>
              <a:rPr lang="en-US" sz="2000" dirty="0"/>
              <a:t>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age 2" descr="Photo of a military bulldozer pulling a toppled electrical tower during winter.">
            <a:extLst>
              <a:ext uri="{FF2B5EF4-FFF2-40B4-BE49-F238E27FC236}">
                <a16:creationId xmlns:a16="http://schemas.microsoft.com/office/drawing/2014/main" id="{FE781B55-0D6F-4B06-9180-EDAF39C0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4" r="103" b="9937"/>
          <a:stretch/>
        </p:blipFill>
        <p:spPr>
          <a:xfrm>
            <a:off x="1089660" y="1314242"/>
            <a:ext cx="10421022" cy="415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6703A-C6C2-9285-95F2-C54E7D5D17E4}"/>
              </a:ext>
            </a:extLst>
          </p:cNvPr>
          <p:cNvSpPr txBox="1"/>
          <p:nvPr/>
        </p:nvSpPr>
        <p:spPr>
          <a:xfrm>
            <a:off x="974156" y="5654530"/>
            <a:ext cx="978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military vehicle pulling a downed electrical tower.</a:t>
            </a:r>
          </a:p>
        </p:txBody>
      </p:sp>
    </p:spTree>
    <p:extLst>
      <p:ext uri="{BB962C8B-B14F-4D97-AF65-F5344CB8AC3E}">
        <p14:creationId xmlns:p14="http://schemas.microsoft.com/office/powerpoint/2010/main" val="352507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Operation RECUPERATION – 1998 Slide 3">
            <a:extLst>
              <a:ext uri="{FF2B5EF4-FFF2-40B4-BE49-F238E27FC236}">
                <a16:creationId xmlns:a16="http://schemas.microsoft.com/office/drawing/2014/main" id="{D5F41C72-76A8-0DA5-D459-E202F042F0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4628" y="309809"/>
            <a:ext cx="10162742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Soldiers helped police to maintain law and order.</a:t>
            </a:r>
          </a:p>
        </p:txBody>
      </p:sp>
      <p:pic>
        <p:nvPicPr>
          <p:cNvPr id="3" name="Image 2" descr="Photo of a Canadian soldier stopping traffic on a rural road during winter. ">
            <a:extLst>
              <a:ext uri="{FF2B5EF4-FFF2-40B4-BE49-F238E27FC236}">
                <a16:creationId xmlns:a16="http://schemas.microsoft.com/office/drawing/2014/main" id="{AE0325D5-345F-3438-55E2-2E6FD252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54" r="410" b="28330"/>
          <a:stretch/>
        </p:blipFill>
        <p:spPr>
          <a:xfrm>
            <a:off x="1092371" y="1292839"/>
            <a:ext cx="10450584" cy="4215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DBA47-C058-F16F-1D08-7B4421D9C075}"/>
              </a:ext>
            </a:extLst>
          </p:cNvPr>
          <p:cNvSpPr txBox="1"/>
          <p:nvPr/>
        </p:nvSpPr>
        <p:spPr>
          <a:xfrm>
            <a:off x="1014628" y="5683623"/>
            <a:ext cx="69305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 Canadian soldier directing traffic in Quebec after the 1998 Ice Storm.</a:t>
            </a:r>
          </a:p>
        </p:txBody>
      </p:sp>
    </p:spTree>
    <p:extLst>
      <p:ext uri="{BB962C8B-B14F-4D97-AF65-F5344CB8AC3E}">
        <p14:creationId xmlns:p14="http://schemas.microsoft.com/office/powerpoint/2010/main" val="92981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The population was thankful ">
            <a:extLst>
              <a:ext uri="{FF2B5EF4-FFF2-40B4-BE49-F238E27FC236}">
                <a16:creationId xmlns:a16="http://schemas.microsoft.com/office/drawing/2014/main" id="{8ED19FA3-2A76-44CB-493A-8BC73F2CC9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4034" y="353350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3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The population was thankful.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67348A-1FB9-22C8-0BBF-1BC666B0343E}"/>
              </a:ext>
            </a:extLst>
          </p:cNvPr>
          <p:cNvSpPr txBox="1"/>
          <p:nvPr/>
        </p:nvSpPr>
        <p:spPr>
          <a:xfrm>
            <a:off x="6744332" y="1213311"/>
            <a:ext cx="46902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Rescued people did countless acts of kindness for those who were helping them after the 1998 Ice Storm. </a:t>
            </a:r>
          </a:p>
          <a:p>
            <a:endParaRPr lang="en-CA" sz="2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chemeClr val="bg1"/>
                </a:solidFill>
              </a:rPr>
              <a:t>Canadian Armed Forces members, civilian workers and volunteers were applauded, given coffee and cookies and offered heartfelt handshakes.</a:t>
            </a:r>
          </a:p>
        </p:txBody>
      </p:sp>
      <p:pic>
        <p:nvPicPr>
          <p:cNvPr id="3" name="Image 2" descr="Newspaper article titled &quot;The ice storm aftermath&quot; where Bill Artiss, mayor of Rothesay (New Brunswick) shake hands with Lieutenant-Colonel Michael Duhamel.">
            <a:extLst>
              <a:ext uri="{FF2B5EF4-FFF2-40B4-BE49-F238E27FC236}">
                <a16:creationId xmlns:a16="http://schemas.microsoft.com/office/drawing/2014/main" id="{7BCE07FC-A3AC-C87B-E1EB-2AD12774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24" y="1354312"/>
            <a:ext cx="5388020" cy="47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6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8ED19FA3-2A76-44CB-493A-8BC73F2CC9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3487" y="379805"/>
            <a:ext cx="10558639" cy="871870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kumimoji="0" lang="en-CA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Why are we learning about the 1998 Ice Storm today?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67348A-1FB9-22C8-0BBF-1BC666B0343E}"/>
              </a:ext>
            </a:extLst>
          </p:cNvPr>
          <p:cNvSpPr txBox="1"/>
          <p:nvPr/>
        </p:nvSpPr>
        <p:spPr>
          <a:xfrm>
            <a:off x="1000460" y="1251675"/>
            <a:ext cx="106753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No students in this classroom were born in 1998. </a:t>
            </a:r>
          </a:p>
          <a:p>
            <a:r>
              <a:rPr lang="en-CA" sz="2000" dirty="0">
                <a:solidFill>
                  <a:schemeClr val="bg1"/>
                </a:solidFill>
              </a:rPr>
              <a:t>Your parents and teachers were likely very young in 1998!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040627-53E7-2D27-2D3B-2043468B58A6}"/>
              </a:ext>
            </a:extLst>
          </p:cNvPr>
          <p:cNvSpPr txBox="1"/>
          <p:nvPr/>
        </p:nvSpPr>
        <p:spPr>
          <a:xfrm>
            <a:off x="1018934" y="2083373"/>
            <a:ext cx="10024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There are many reasons to learn about the 1998 Ice Storm…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CF5BF7-C716-4E26-85D8-C4E10DBBAB13}"/>
              </a:ext>
            </a:extLst>
          </p:cNvPr>
          <p:cNvSpPr txBox="1"/>
          <p:nvPr/>
        </p:nvSpPr>
        <p:spPr>
          <a:xfrm>
            <a:off x="608078" y="2607295"/>
            <a:ext cx="8423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It was a major event in Canadian history, affecting millions of people.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B1989E-0E42-1A0B-9B78-908848427F8F}"/>
              </a:ext>
            </a:extLst>
          </p:cNvPr>
          <p:cNvSpPr txBox="1"/>
          <p:nvPr/>
        </p:nvSpPr>
        <p:spPr>
          <a:xfrm>
            <a:off x="608077" y="3236156"/>
            <a:ext cx="927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The 1998 Ice Storm was a big catastrophe and could have turned out even worse.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AEC4B3-E1E4-2128-3713-EE7583A25AD9}"/>
              </a:ext>
            </a:extLst>
          </p:cNvPr>
          <p:cNvSpPr txBox="1"/>
          <p:nvPr/>
        </p:nvSpPr>
        <p:spPr>
          <a:xfrm>
            <a:off x="608078" y="3865017"/>
            <a:ext cx="8541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We should be thankful to those who helped people recover after the storm.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F24F8-AA88-B995-7D38-5343A511B9BB}"/>
              </a:ext>
            </a:extLst>
          </p:cNvPr>
          <p:cNvSpPr txBox="1"/>
          <p:nvPr/>
        </p:nvSpPr>
        <p:spPr>
          <a:xfrm>
            <a:off x="608078" y="4493878"/>
            <a:ext cx="8996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We must learn from the past to be better prepared if a major event happens again.</a:t>
            </a:r>
          </a:p>
        </p:txBody>
      </p:sp>
    </p:spTree>
    <p:extLst>
      <p:ext uri="{BB962C8B-B14F-4D97-AF65-F5344CB8AC3E}">
        <p14:creationId xmlns:p14="http://schemas.microsoft.com/office/powerpoint/2010/main" val="13694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Ian Amirault-Langlais Slide 2">
            <a:extLst>
              <a:ext uri="{FF2B5EF4-FFF2-40B4-BE49-F238E27FC236}">
                <a16:creationId xmlns:a16="http://schemas.microsoft.com/office/drawing/2014/main" id="{8ED19FA3-2A76-44CB-493A-8BC73F2CC9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5745" y="366036"/>
            <a:ext cx="10491854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3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Natural</a:t>
            </a:r>
            <a:r>
              <a:rPr kumimoji="0" lang="en-CA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hazards in Canada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EBF4BB-A3BD-DE4E-31EA-DB176073E60B}"/>
              </a:ext>
            </a:extLst>
          </p:cNvPr>
          <p:cNvSpPr txBox="1"/>
          <p:nvPr/>
        </p:nvSpPr>
        <p:spPr>
          <a:xfrm>
            <a:off x="5391525" y="1370193"/>
            <a:ext cx="6185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Canada is surrounded by </a:t>
            </a:r>
            <a:r>
              <a:rPr lang="en-US" b="1" dirty="0">
                <a:solidFill>
                  <a:schemeClr val="bg1"/>
                </a:solidFill>
              </a:rPr>
              <a:t>three oceans</a:t>
            </a:r>
            <a:r>
              <a:rPr lang="en-US" dirty="0">
                <a:solidFill>
                  <a:schemeClr val="bg1"/>
                </a:solidFill>
              </a:rPr>
              <a:t>, stretches across </a:t>
            </a:r>
            <a:r>
              <a:rPr lang="en-US" b="1" dirty="0">
                <a:solidFill>
                  <a:schemeClr val="bg1"/>
                </a:solidFill>
              </a:rPr>
              <a:t>six time zones</a:t>
            </a:r>
            <a:r>
              <a:rPr lang="en-US" dirty="0">
                <a:solidFill>
                  <a:schemeClr val="bg1"/>
                </a:solidFill>
              </a:rPr>
              <a:t>, and encompasses </a:t>
            </a:r>
            <a:r>
              <a:rPr lang="en-US" b="1" dirty="0">
                <a:solidFill>
                  <a:schemeClr val="bg1"/>
                </a:solidFill>
              </a:rPr>
              <a:t>mountains, plains, forests and tundra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Our weather patterns change often! They can go from heavy rains to drought and from numbing cold to heat waves.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When a natural hazard harms people and damages properties, the event becomes known as a disaster.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Image 6" descr="Composite image made of four drawings showing natural disasters: hurricane, storm, flood and tornado.">
            <a:extLst>
              <a:ext uri="{FF2B5EF4-FFF2-40B4-BE49-F238E27FC236}">
                <a16:creationId xmlns:a16="http://schemas.microsoft.com/office/drawing/2014/main" id="{B7098060-AAFF-FB27-F8C6-EB535017F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257" b="567"/>
          <a:stretch/>
        </p:blipFill>
        <p:spPr>
          <a:xfrm>
            <a:off x="1080876" y="1413435"/>
            <a:ext cx="4179613" cy="45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72A6-650F-60FF-F93F-B0356CAE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Ian Amirault-Langlais Slide 2">
            <a:extLst>
              <a:ext uri="{FF2B5EF4-FFF2-40B4-BE49-F238E27FC236}">
                <a16:creationId xmlns:a16="http://schemas.microsoft.com/office/drawing/2014/main" id="{C49A6294-5BC6-2970-E6AA-93A92FDC8A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2889" y="225717"/>
            <a:ext cx="10491854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Natural</a:t>
            </a: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hazards in Canada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89AA03-8CC9-5873-2373-F92D6749EBB2}"/>
              </a:ext>
            </a:extLst>
          </p:cNvPr>
          <p:cNvSpPr txBox="1"/>
          <p:nvPr/>
        </p:nvSpPr>
        <p:spPr>
          <a:xfrm>
            <a:off x="1002889" y="1335392"/>
            <a:ext cx="1048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Public Safety Canada lists many types of natural hazards that can affect our country: </a:t>
            </a:r>
            <a:endParaRPr lang="fr-CA" dirty="0">
              <a:solidFill>
                <a:schemeClr val="bg1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53F11D1-771B-9660-9A4C-BA47BCBB5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919778"/>
              </p:ext>
            </p:extLst>
          </p:nvPr>
        </p:nvGraphicFramePr>
        <p:xfrm>
          <a:off x="1008758" y="2004926"/>
          <a:ext cx="10491855" cy="42507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7285">
                  <a:extLst>
                    <a:ext uri="{9D8B030D-6E8A-4147-A177-3AD203B41FA5}">
                      <a16:colId xmlns:a16="http://schemas.microsoft.com/office/drawing/2014/main" val="2639788132"/>
                    </a:ext>
                  </a:extLst>
                </a:gridCol>
                <a:gridCol w="3497285">
                  <a:extLst>
                    <a:ext uri="{9D8B030D-6E8A-4147-A177-3AD203B41FA5}">
                      <a16:colId xmlns:a16="http://schemas.microsoft.com/office/drawing/2014/main" val="65520911"/>
                    </a:ext>
                  </a:extLst>
                </a:gridCol>
                <a:gridCol w="3497285">
                  <a:extLst>
                    <a:ext uri="{9D8B030D-6E8A-4147-A177-3AD203B41FA5}">
                      <a16:colId xmlns:a16="http://schemas.microsoft.com/office/drawing/2014/main" val="3353718681"/>
                    </a:ext>
                  </a:extLst>
                </a:gridCol>
              </a:tblGrid>
              <a:tr h="1416929"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Earthquakes</a:t>
                      </a:r>
                    </a:p>
                    <a:p>
                      <a:endParaRPr lang="en-CA" sz="24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Floods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Hail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1003277"/>
                  </a:ext>
                </a:extLst>
              </a:tr>
              <a:tr h="1416929"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solidFill>
                            <a:schemeClr val="bg1"/>
                          </a:solidFill>
                        </a:rPr>
                        <a:t>Icebergs, sea </a:t>
                      </a:r>
                    </a:p>
                    <a:p>
                      <a:r>
                        <a:rPr lang="en-US" sz="2400" b="1" noProof="0" dirty="0">
                          <a:solidFill>
                            <a:schemeClr val="bg1"/>
                          </a:solidFill>
                        </a:rPr>
                        <a:t>ice and fog</a:t>
                      </a:r>
                      <a:endParaRPr lang="en-CA" sz="24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Landslides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and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avalanches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Tornadoes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9534327"/>
                  </a:ext>
                </a:extLst>
              </a:tr>
              <a:tr h="1416929"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Tsunamis and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storm surges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Volcanic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eruptions,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fires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Winter </a:t>
                      </a:r>
                    </a:p>
                    <a:p>
                      <a:r>
                        <a:rPr lang="en-CA" sz="2400" b="1" noProof="0" dirty="0">
                          <a:solidFill>
                            <a:schemeClr val="bg1"/>
                          </a:solidFill>
                        </a:rPr>
                        <a:t>Storms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429780"/>
                  </a:ext>
                </a:extLst>
              </a:tr>
            </a:tbl>
          </a:graphicData>
        </a:graphic>
      </p:graphicFrame>
      <p:pic>
        <p:nvPicPr>
          <p:cNvPr id="6" name="Image 5" descr="Black and white pictogram of an earthquake">
            <a:extLst>
              <a:ext uri="{FF2B5EF4-FFF2-40B4-BE49-F238E27FC236}">
                <a16:creationId xmlns:a16="http://schemas.microsoft.com/office/drawing/2014/main" id="{43CDA59F-1454-CADA-05B3-9D10D8382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443" y="2162063"/>
            <a:ext cx="1119718" cy="900000"/>
          </a:xfrm>
          <a:prstGeom prst="rect">
            <a:avLst/>
          </a:prstGeom>
        </p:spPr>
      </p:pic>
      <p:pic>
        <p:nvPicPr>
          <p:cNvPr id="9" name="Image 8" descr="Black and white pictogram of a flood">
            <a:extLst>
              <a:ext uri="{FF2B5EF4-FFF2-40B4-BE49-F238E27FC236}">
                <a16:creationId xmlns:a16="http://schemas.microsoft.com/office/drawing/2014/main" id="{2DEE8EDD-1637-AA06-E6BC-5BFBB403C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1992"/>
            <a:ext cx="1279373" cy="900000"/>
          </a:xfrm>
          <a:prstGeom prst="rect">
            <a:avLst/>
          </a:prstGeom>
        </p:spPr>
      </p:pic>
      <p:pic>
        <p:nvPicPr>
          <p:cNvPr id="12" name="Image 11" descr="Black and white pictogram of hail">
            <a:extLst>
              <a:ext uri="{FF2B5EF4-FFF2-40B4-BE49-F238E27FC236}">
                <a16:creationId xmlns:a16="http://schemas.microsoft.com/office/drawing/2014/main" id="{5C0A5A6D-52B8-7E93-5417-AF4E51F2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477" y="2169610"/>
            <a:ext cx="875088" cy="900000"/>
          </a:xfrm>
          <a:prstGeom prst="rect">
            <a:avLst/>
          </a:prstGeom>
        </p:spPr>
      </p:pic>
      <p:pic>
        <p:nvPicPr>
          <p:cNvPr id="14" name="Image 13" descr="Black and white pictogram of fog">
            <a:extLst>
              <a:ext uri="{FF2B5EF4-FFF2-40B4-BE49-F238E27FC236}">
                <a16:creationId xmlns:a16="http://schemas.microsoft.com/office/drawing/2014/main" id="{D876E981-4B17-FE80-80B4-C70CB7A82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85" y="3564990"/>
            <a:ext cx="1048352" cy="900000"/>
          </a:xfrm>
          <a:prstGeom prst="rect">
            <a:avLst/>
          </a:prstGeom>
        </p:spPr>
      </p:pic>
      <p:pic>
        <p:nvPicPr>
          <p:cNvPr id="16" name="Image 15" descr="Black and white pictogram of an avalanche">
            <a:extLst>
              <a:ext uri="{FF2B5EF4-FFF2-40B4-BE49-F238E27FC236}">
                <a16:creationId xmlns:a16="http://schemas.microsoft.com/office/drawing/2014/main" id="{0A19D03A-8DBB-885A-197D-3917A0D8F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380" y="3573617"/>
            <a:ext cx="1087500" cy="900000"/>
          </a:xfrm>
          <a:prstGeom prst="rect">
            <a:avLst/>
          </a:prstGeom>
        </p:spPr>
      </p:pic>
      <p:pic>
        <p:nvPicPr>
          <p:cNvPr id="18" name="Image 17" descr="Black and white pictogram of a tornado">
            <a:extLst>
              <a:ext uri="{FF2B5EF4-FFF2-40B4-BE49-F238E27FC236}">
                <a16:creationId xmlns:a16="http://schemas.microsoft.com/office/drawing/2014/main" id="{4DAB8C90-3D23-88CC-C433-B8CA2608B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285" y="3589944"/>
            <a:ext cx="1062830" cy="900000"/>
          </a:xfrm>
          <a:prstGeom prst="rect">
            <a:avLst/>
          </a:prstGeom>
        </p:spPr>
      </p:pic>
      <p:pic>
        <p:nvPicPr>
          <p:cNvPr id="20" name="Image 19" descr="Black and white pictogram of a tsunami">
            <a:extLst>
              <a:ext uri="{FF2B5EF4-FFF2-40B4-BE49-F238E27FC236}">
                <a16:creationId xmlns:a16="http://schemas.microsoft.com/office/drawing/2014/main" id="{6F722FCE-5A47-77A2-B103-C62A9506C1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685" y="4967917"/>
            <a:ext cx="982075" cy="900000"/>
          </a:xfrm>
          <a:prstGeom prst="rect">
            <a:avLst/>
          </a:prstGeom>
        </p:spPr>
      </p:pic>
      <p:pic>
        <p:nvPicPr>
          <p:cNvPr id="22" name="Image 21" descr="Black and white pictogram of a volcano">
            <a:extLst>
              <a:ext uri="{FF2B5EF4-FFF2-40B4-BE49-F238E27FC236}">
                <a16:creationId xmlns:a16="http://schemas.microsoft.com/office/drawing/2014/main" id="{DC30D9CE-6CDD-8F5C-EA8B-EEFFAA869A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015242"/>
            <a:ext cx="924081" cy="900000"/>
          </a:xfrm>
          <a:prstGeom prst="rect">
            <a:avLst/>
          </a:prstGeom>
        </p:spPr>
      </p:pic>
      <p:pic>
        <p:nvPicPr>
          <p:cNvPr id="24" name="Image 23" descr="Black and white pictogram of a snow storm">
            <a:extLst>
              <a:ext uri="{FF2B5EF4-FFF2-40B4-BE49-F238E27FC236}">
                <a16:creationId xmlns:a16="http://schemas.microsoft.com/office/drawing/2014/main" id="{F937F52F-85E1-6BEF-9344-96D3AF36B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285" y="5010278"/>
            <a:ext cx="92638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7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anada climate zones">
            <a:extLst>
              <a:ext uri="{FF2B5EF4-FFF2-40B4-BE49-F238E27FC236}">
                <a16:creationId xmlns:a16="http://schemas.microsoft.com/office/drawing/2014/main" id="{0E6D2039-9DE8-9EEB-B33A-D03E0B7BC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669" y="329305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4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</a:rPr>
              <a:t>Canadian climate zones</a:t>
            </a:r>
            <a:endParaRPr lang="en-CA" sz="4000" dirty="0"/>
          </a:p>
        </p:txBody>
      </p:sp>
      <p:pic>
        <p:nvPicPr>
          <p:cNvPr id="5" name="Image 4" descr="Map of Canada showing 11 different climate zones, for example Artic Tundra, Prairies and Atlantic Canada.">
            <a:extLst>
              <a:ext uri="{FF2B5EF4-FFF2-40B4-BE49-F238E27FC236}">
                <a16:creationId xmlns:a16="http://schemas.microsoft.com/office/drawing/2014/main" id="{4AB88C46-A373-D12E-5DFF-6E578AE9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" t="7375" r="1308" b="23094"/>
          <a:stretch/>
        </p:blipFill>
        <p:spPr>
          <a:xfrm>
            <a:off x="1068635" y="1234562"/>
            <a:ext cx="6235547" cy="49558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CF25E61-CCC6-AC82-9DB3-464EC8C0A7CF}"/>
              </a:ext>
            </a:extLst>
          </p:cNvPr>
          <p:cNvSpPr txBox="1"/>
          <p:nvPr/>
        </p:nvSpPr>
        <p:spPr>
          <a:xfrm>
            <a:off x="7436385" y="3429000"/>
            <a:ext cx="3922005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is a big country!</a:t>
            </a:r>
          </a:p>
          <a:p>
            <a:pPr>
              <a:lnSpc>
                <a:spcPts val="16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several 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climate </a:t>
            </a:r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in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Canada.</a:t>
            </a:r>
          </a:p>
          <a:p>
            <a:pPr>
              <a:lnSpc>
                <a:spcPts val="16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factors influence our climate.</a:t>
            </a:r>
          </a:p>
          <a:p>
            <a:pPr>
              <a:lnSpc>
                <a:spcPts val="16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80A1BF2B-933F-104C-9F3A-F2A140B1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2" t="72455" r="47340"/>
          <a:stretch/>
        </p:blipFill>
        <p:spPr>
          <a:xfrm>
            <a:off x="7436385" y="1206409"/>
            <a:ext cx="3231053" cy="19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3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B18B-A356-A916-BB6D-3062C9C9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F3130C84-6666-25CD-ECF6-C574244A2C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2519" y="353741"/>
            <a:ext cx="112006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Canadian Veterans have helped many times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826A9A-0E63-B471-5231-33655BB5C08B}"/>
              </a:ext>
            </a:extLst>
          </p:cNvPr>
          <p:cNvSpPr txBox="1"/>
          <p:nvPr/>
        </p:nvSpPr>
        <p:spPr>
          <a:xfrm>
            <a:off x="7000892" y="1259753"/>
            <a:ext cx="43381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The Canadian Armed Forces uses the codename Operation Lentus for its responses to domestic natural disasters. Here are a few examples of where our Veterans have helped keep Canadians safe in recent years:  </a:t>
            </a:r>
          </a:p>
        </p:txBody>
      </p:sp>
      <p:pic>
        <p:nvPicPr>
          <p:cNvPr id="5" name="Image 4" descr="Map of Canada with locations of recent natural disasters in provinces and territories.">
            <a:extLst>
              <a:ext uri="{FF2B5EF4-FFF2-40B4-BE49-F238E27FC236}">
                <a16:creationId xmlns:a16="http://schemas.microsoft.com/office/drawing/2014/main" id="{45E26EB3-D9B1-F7E4-20BC-C1C6FC6F7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81" y="1575449"/>
            <a:ext cx="5040205" cy="44469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0DEBF8-B090-7783-2000-11630479E2EC}"/>
              </a:ext>
            </a:extLst>
          </p:cNvPr>
          <p:cNvSpPr txBox="1"/>
          <p:nvPr/>
        </p:nvSpPr>
        <p:spPr>
          <a:xfrm>
            <a:off x="7000893" y="3342965"/>
            <a:ext cx="50620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2014: Manitoba - Flooding</a:t>
            </a:r>
          </a:p>
          <a:p>
            <a:r>
              <a:rPr lang="en-CA" dirty="0">
                <a:solidFill>
                  <a:schemeClr val="bg1"/>
                </a:solidFill>
              </a:rPr>
              <a:t>2015: Saskatchewan - Wildfires</a:t>
            </a:r>
          </a:p>
          <a:p>
            <a:r>
              <a:rPr lang="en-CA" dirty="0">
                <a:solidFill>
                  <a:schemeClr val="bg1"/>
                </a:solidFill>
              </a:rPr>
              <a:t>2016: Alberta - Wildfires</a:t>
            </a:r>
          </a:p>
          <a:p>
            <a:r>
              <a:rPr lang="en-CA" dirty="0">
                <a:solidFill>
                  <a:schemeClr val="bg1"/>
                </a:solidFill>
              </a:rPr>
              <a:t>2017: Quebec - Flooding</a:t>
            </a:r>
          </a:p>
          <a:p>
            <a:r>
              <a:rPr lang="en-CA" dirty="0">
                <a:solidFill>
                  <a:schemeClr val="bg1"/>
                </a:solidFill>
              </a:rPr>
              <a:t>2018: Ontario - Flooding</a:t>
            </a:r>
          </a:p>
          <a:p>
            <a:r>
              <a:rPr lang="en-CA" dirty="0">
                <a:solidFill>
                  <a:schemeClr val="bg1"/>
                </a:solidFill>
              </a:rPr>
              <a:t>2019: New Brunswick - Flooding</a:t>
            </a:r>
          </a:p>
          <a:p>
            <a:r>
              <a:rPr lang="en-CA" dirty="0">
                <a:solidFill>
                  <a:schemeClr val="bg1"/>
                </a:solidFill>
              </a:rPr>
              <a:t>2020: Newfoundland and Labrador - Snowstorm</a:t>
            </a:r>
          </a:p>
          <a:p>
            <a:r>
              <a:rPr lang="en-CA" dirty="0">
                <a:solidFill>
                  <a:schemeClr val="bg1"/>
                </a:solidFill>
              </a:rPr>
              <a:t>2021: Yukon - Flooding</a:t>
            </a:r>
          </a:p>
          <a:p>
            <a:r>
              <a:rPr lang="en-CA" dirty="0">
                <a:solidFill>
                  <a:schemeClr val="bg1"/>
                </a:solidFill>
              </a:rPr>
              <a:t>2022: Prince Edward Island, Nova Scotia - Hurricane </a:t>
            </a:r>
          </a:p>
          <a:p>
            <a:r>
              <a:rPr lang="en-CA" dirty="0">
                <a:solidFill>
                  <a:schemeClr val="bg1"/>
                </a:solidFill>
              </a:rPr>
              <a:t>2023: British Columbia - Wildfires</a:t>
            </a:r>
          </a:p>
          <a:p>
            <a:r>
              <a:rPr lang="en-CA" dirty="0">
                <a:solidFill>
                  <a:schemeClr val="bg1"/>
                </a:solidFill>
              </a:rPr>
              <a:t>2024: Alberta - Wildfires</a:t>
            </a:r>
          </a:p>
        </p:txBody>
      </p:sp>
      <p:pic>
        <p:nvPicPr>
          <p:cNvPr id="11" name="Image 10" descr="Pictogramme of a forest fire">
            <a:extLst>
              <a:ext uri="{FF2B5EF4-FFF2-40B4-BE49-F238E27FC236}">
                <a16:creationId xmlns:a16="http://schemas.microsoft.com/office/drawing/2014/main" id="{D5A15B4E-1BCB-96EA-89C3-A9CBB78EB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88" y="1359071"/>
            <a:ext cx="1264389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Pictogramme of a flood">
            <a:extLst>
              <a:ext uri="{FF2B5EF4-FFF2-40B4-BE49-F238E27FC236}">
                <a16:creationId xmlns:a16="http://schemas.microsoft.com/office/drawing/2014/main" id="{0FA08B42-541A-56B5-9479-BDAB07AC3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57" y="1345817"/>
            <a:ext cx="1171459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 descr="Pictogramme of a hurricane">
            <a:extLst>
              <a:ext uri="{FF2B5EF4-FFF2-40B4-BE49-F238E27FC236}">
                <a16:creationId xmlns:a16="http://schemas.microsoft.com/office/drawing/2014/main" id="{8A392ACA-2D69-BD8D-DA7A-52F0D7BC5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01" t="4044"/>
          <a:stretch/>
        </p:blipFill>
        <p:spPr>
          <a:xfrm>
            <a:off x="4159229" y="1359071"/>
            <a:ext cx="1133052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 descr="Pictogramme of a snow storm">
            <a:extLst>
              <a:ext uri="{FF2B5EF4-FFF2-40B4-BE49-F238E27FC236}">
                <a16:creationId xmlns:a16="http://schemas.microsoft.com/office/drawing/2014/main" id="{0C35B4D1-A1DD-0B61-A424-360CCF2152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35" r="3602" b="3299"/>
          <a:stretch/>
        </p:blipFill>
        <p:spPr>
          <a:xfrm>
            <a:off x="5545135" y="1366024"/>
            <a:ext cx="1195526" cy="11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E91C763A-C796-D907-05CB-C010298C0EDF}"/>
              </a:ext>
            </a:extLst>
          </p:cNvPr>
          <p:cNvSpPr txBox="1"/>
          <p:nvPr/>
        </p:nvSpPr>
        <p:spPr>
          <a:xfrm>
            <a:off x="1358281" y="5821679"/>
            <a:ext cx="118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Pictograms: Flaticon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BAA762B-7F41-357B-9D99-A7A3BBE17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0180" y="4951804"/>
            <a:ext cx="168158" cy="1670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547EA00-B28D-2F26-5570-87CCCDB3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4061" y="5055167"/>
            <a:ext cx="168158" cy="1670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59193B-366D-9139-A8EA-15C9C63F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01654" y="4428877"/>
            <a:ext cx="168158" cy="16703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0291E35-4516-BD70-02BA-E33940B7E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5295" y="3228208"/>
            <a:ext cx="168158" cy="1670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44D234C-3095-DCCB-D6D6-4DC2B3DF4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1209" y="4609384"/>
            <a:ext cx="168158" cy="1670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9A6951-A5E0-BD22-07E0-29A59467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5295" y="4385747"/>
            <a:ext cx="168158" cy="1670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EA95A53-F094-C00E-34D1-B60812574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4191" y="4302230"/>
            <a:ext cx="168158" cy="1670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604CA73-9008-FB87-7212-C71974C94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2349" y="3395242"/>
            <a:ext cx="168158" cy="1670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1CD6635-7CAE-EE49-711E-CBB0BF014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6897" y="5019885"/>
            <a:ext cx="168158" cy="16703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5A3C07F-C989-A4EA-CB79-BE5DFB8C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92818" y="4831656"/>
            <a:ext cx="168158" cy="16703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6D624DB-C53E-9F86-D814-B1DC1E58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6427" y="4951804"/>
            <a:ext cx="168158" cy="1670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EC0D465-AD35-7915-618E-AC6CF78EF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225" y="5225744"/>
            <a:ext cx="168158" cy="1670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6826BA5-66B3-B59A-37E3-09F124321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21" idx="7"/>
          </p:cNvCxnSpPr>
          <p:nvPr/>
        </p:nvCxnSpPr>
        <p:spPr>
          <a:xfrm flipH="1">
            <a:off x="1888827" y="2497817"/>
            <a:ext cx="1304960" cy="754853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C85A3D6-0FB4-3997-B7EF-9B4047FC0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3193787" y="2497817"/>
            <a:ext cx="170472" cy="245398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CE19D35-E4EF-204F-3C0F-092CCA47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30" idx="0"/>
          </p:cNvCxnSpPr>
          <p:nvPr/>
        </p:nvCxnSpPr>
        <p:spPr>
          <a:xfrm>
            <a:off x="3193787" y="2497817"/>
            <a:ext cx="1221517" cy="272792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8064A6C-5A1D-B47F-6F12-803E3D830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29" idx="1"/>
          </p:cNvCxnSpPr>
          <p:nvPr/>
        </p:nvCxnSpPr>
        <p:spPr>
          <a:xfrm>
            <a:off x="3193787" y="2497817"/>
            <a:ext cx="2337266" cy="247844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6E9F359-E85C-96DB-09FD-F9443904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19" idx="1"/>
          </p:cNvCxnSpPr>
          <p:nvPr/>
        </p:nvCxnSpPr>
        <p:spPr>
          <a:xfrm>
            <a:off x="3193787" y="2497817"/>
            <a:ext cx="1884900" cy="258181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F116EC5-00BA-4018-7D8F-1449B3746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1" idx="2"/>
            <a:endCxn id="25" idx="0"/>
          </p:cNvCxnSpPr>
          <p:nvPr/>
        </p:nvCxnSpPr>
        <p:spPr>
          <a:xfrm>
            <a:off x="1696483" y="2511071"/>
            <a:ext cx="929945" cy="8841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EA32782-BAC1-4EB1-B39D-FC82A17CD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22" idx="7"/>
          </p:cNvCxnSpPr>
          <p:nvPr/>
        </p:nvCxnSpPr>
        <p:spPr>
          <a:xfrm>
            <a:off x="1696483" y="2511071"/>
            <a:ext cx="1248258" cy="212277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974787A2-2562-CA01-6737-24A0A19C5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24" idx="1"/>
          </p:cNvCxnSpPr>
          <p:nvPr/>
        </p:nvCxnSpPr>
        <p:spPr>
          <a:xfrm>
            <a:off x="1696483" y="2511071"/>
            <a:ext cx="702334" cy="181562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2F3BD0D5-F366-666F-5313-B8958ADD9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>
            <a:off x="1696483" y="2511071"/>
            <a:ext cx="132891" cy="187467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7D92E894-A552-48FC-F517-890775614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28" idx="1"/>
          </p:cNvCxnSpPr>
          <p:nvPr/>
        </p:nvCxnSpPr>
        <p:spPr>
          <a:xfrm>
            <a:off x="4725755" y="2511071"/>
            <a:ext cx="991689" cy="23450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AAE732B-1AD2-4F52-685A-808BA7705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26" idx="7"/>
          </p:cNvCxnSpPr>
          <p:nvPr/>
        </p:nvCxnSpPr>
        <p:spPr>
          <a:xfrm>
            <a:off x="4725755" y="2511071"/>
            <a:ext cx="1194674" cy="25332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34914098-9272-0536-4487-559005B2B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7" idx="2"/>
            <a:endCxn id="20" idx="0"/>
          </p:cNvCxnSpPr>
          <p:nvPr/>
        </p:nvCxnSpPr>
        <p:spPr>
          <a:xfrm flipH="1">
            <a:off x="6085733" y="2518024"/>
            <a:ext cx="57165" cy="191085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343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EE236-13CB-EF01-EFDF-8CBBBFAED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BE332F00-4FA6-0117-248F-3B90EB3058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1319" y="399154"/>
            <a:ext cx="11200681" cy="8718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Op </a:t>
            </a:r>
            <a:r>
              <a:rPr kumimoji="0" lang="en-CA" sz="2800" i="0" u="non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Lentus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2020 - Newfoundland </a:t>
            </a:r>
            <a:r>
              <a:rPr kumimoji="0" lang="en-CA" sz="2800" i="0" u="non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and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Labrador </a:t>
            </a:r>
            <a:r>
              <a:rPr lang="en-CA" sz="2800" dirty="0"/>
              <a:t>s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nowstorm</a:t>
            </a:r>
          </a:p>
        </p:txBody>
      </p:sp>
      <p:pic>
        <p:nvPicPr>
          <p:cNvPr id="3" name="Image 2" descr="Photo of Canadian Armed Forces personnel shoveling high-piled snow near houses.">
            <a:extLst>
              <a:ext uri="{FF2B5EF4-FFF2-40B4-BE49-F238E27FC236}">
                <a16:creationId xmlns:a16="http://schemas.microsoft.com/office/drawing/2014/main" id="{61E8DB53-2ACB-A98C-B6C3-8074381EF9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44" r="207" b="33115"/>
          <a:stretch/>
        </p:blipFill>
        <p:spPr>
          <a:xfrm>
            <a:off x="1135434" y="1271024"/>
            <a:ext cx="10372472" cy="467257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E64D9F3-4B81-1413-A5E0-F7FF9707A665}"/>
              </a:ext>
            </a:extLst>
          </p:cNvPr>
          <p:cNvSpPr txBox="1"/>
          <p:nvPr/>
        </p:nvSpPr>
        <p:spPr>
          <a:xfrm>
            <a:off x="1041389" y="6008081"/>
            <a:ext cx="59352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Canadian Armed Forces members helping with snow removal.</a:t>
            </a:r>
          </a:p>
        </p:txBody>
      </p:sp>
    </p:spTree>
    <p:extLst>
      <p:ext uri="{BB962C8B-B14F-4D97-AF65-F5344CB8AC3E}">
        <p14:creationId xmlns:p14="http://schemas.microsoft.com/office/powerpoint/2010/main" val="2443712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9B2C8-4066-6216-080C-844544CB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468393DF-3CCF-7006-0AAC-A85712E84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1319" y="406936"/>
            <a:ext cx="11200681" cy="8718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Op </a:t>
            </a:r>
            <a:r>
              <a:rPr kumimoji="0" lang="en-CA" sz="2800" i="0" u="non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Lentus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2021 – Yukon floodings</a:t>
            </a:r>
          </a:p>
        </p:txBody>
      </p:sp>
      <p:pic>
        <p:nvPicPr>
          <p:cNvPr id="5" name="Image 4" descr="Photo of two Canadian Armed Forces members unrolling long plastic tarp on top of sandbags.">
            <a:extLst>
              <a:ext uri="{FF2B5EF4-FFF2-40B4-BE49-F238E27FC236}">
                <a16:creationId xmlns:a16="http://schemas.microsoft.com/office/drawing/2014/main" id="{E80A1D56-3F54-1048-3E24-432CB58E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632" r="615" b="28906"/>
          <a:stretch/>
        </p:blipFill>
        <p:spPr>
          <a:xfrm>
            <a:off x="1087348" y="1312476"/>
            <a:ext cx="10434092" cy="463112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A9FFB9E-BD77-E7FB-737A-4B8958A9DFA5}"/>
              </a:ext>
            </a:extLst>
          </p:cNvPr>
          <p:cNvSpPr txBox="1"/>
          <p:nvPr/>
        </p:nvSpPr>
        <p:spPr>
          <a:xfrm>
            <a:off x="979768" y="5977270"/>
            <a:ext cx="67684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Canadian Armed Forces members waterproofing sandbags barriers.</a:t>
            </a:r>
          </a:p>
        </p:txBody>
      </p:sp>
    </p:spTree>
    <p:extLst>
      <p:ext uri="{BB962C8B-B14F-4D97-AF65-F5344CB8AC3E}">
        <p14:creationId xmlns:p14="http://schemas.microsoft.com/office/powerpoint/2010/main" val="255433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BFD3-47DE-D906-57E4-35528774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FD0A7ACE-2D2C-3728-3A91-40424991F2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1319" y="420010"/>
            <a:ext cx="11200681" cy="8718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Op </a:t>
            </a:r>
            <a:r>
              <a:rPr kumimoji="0" lang="en-CA" sz="2800" i="0" u="non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Lentus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2022 – Nova Scotia hurricane</a:t>
            </a:r>
          </a:p>
        </p:txBody>
      </p:sp>
      <p:pic>
        <p:nvPicPr>
          <p:cNvPr id="3" name="Image 2" descr="Photo of Canadian Armed Forces members cutting a big maple tree that fell over power lines on a rural street.">
            <a:extLst>
              <a:ext uri="{FF2B5EF4-FFF2-40B4-BE49-F238E27FC236}">
                <a16:creationId xmlns:a16="http://schemas.microsoft.com/office/drawing/2014/main" id="{A60F67D2-E118-4EEE-37AA-1BD845CAD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31106" r="513" b="2534"/>
          <a:stretch/>
        </p:blipFill>
        <p:spPr>
          <a:xfrm>
            <a:off x="1078918" y="1291880"/>
            <a:ext cx="10442521" cy="463446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995F88E-71DB-EBE0-3937-F54FB6E8445F}"/>
              </a:ext>
            </a:extLst>
          </p:cNvPr>
          <p:cNvSpPr txBox="1"/>
          <p:nvPr/>
        </p:nvSpPr>
        <p:spPr>
          <a:xfrm>
            <a:off x="992854" y="6019499"/>
            <a:ext cx="69654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Canadian Armed Forces members removing fallen trees.</a:t>
            </a:r>
          </a:p>
        </p:txBody>
      </p:sp>
    </p:spTree>
    <p:extLst>
      <p:ext uri="{BB962C8B-B14F-4D97-AF65-F5344CB8AC3E}">
        <p14:creationId xmlns:p14="http://schemas.microsoft.com/office/powerpoint/2010/main" val="188329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EB1A1-1BF7-4BDC-F795-05B4BA47C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Why are we learning about the 1998 Ice Storm today?">
            <a:extLst>
              <a:ext uri="{FF2B5EF4-FFF2-40B4-BE49-F238E27FC236}">
                <a16:creationId xmlns:a16="http://schemas.microsoft.com/office/drawing/2014/main" id="{60535808-8D40-023A-2FAC-1E951E4D75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1319" y="401409"/>
            <a:ext cx="11200681" cy="8718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Op </a:t>
            </a:r>
            <a:r>
              <a:rPr kumimoji="0" lang="en-CA" sz="2800" i="0" u="non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Lentus</a:t>
            </a:r>
            <a:r>
              <a:rPr kumimoji="0" lang="en-CA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 2024 – Alberta wildfires</a:t>
            </a:r>
          </a:p>
        </p:txBody>
      </p:sp>
      <p:pic>
        <p:nvPicPr>
          <p:cNvPr id="6" name="Image 5" descr="Photo of two Canadian Armed Forces firefighters looking for hot spots in a city burned down by a wildfire.">
            <a:extLst>
              <a:ext uri="{FF2B5EF4-FFF2-40B4-BE49-F238E27FC236}">
                <a16:creationId xmlns:a16="http://schemas.microsoft.com/office/drawing/2014/main" id="{AA12BFBC-F053-A2A7-0309-98CC0187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8" t="12446" r="411" b="19727"/>
          <a:stretch/>
        </p:blipFill>
        <p:spPr>
          <a:xfrm>
            <a:off x="1094016" y="1265303"/>
            <a:ext cx="10448939" cy="470824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D1AABFC-4CB2-0667-7AE8-0B4206E9AF9F}"/>
              </a:ext>
            </a:extLst>
          </p:cNvPr>
          <p:cNvSpPr txBox="1"/>
          <p:nvPr/>
        </p:nvSpPr>
        <p:spPr>
          <a:xfrm>
            <a:off x="1023593" y="6016584"/>
            <a:ext cx="52259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Canadian Armed Forces members clearing out hot spots.</a:t>
            </a:r>
          </a:p>
        </p:txBody>
      </p:sp>
    </p:spTree>
    <p:extLst>
      <p:ext uri="{BB962C8B-B14F-4D97-AF65-F5344CB8AC3E}">
        <p14:creationId xmlns:p14="http://schemas.microsoft.com/office/powerpoint/2010/main" val="3082552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Being prepared for an emergency">
            <a:extLst>
              <a:ext uri="{FF2B5EF4-FFF2-40B4-BE49-F238E27FC236}">
                <a16:creationId xmlns:a16="http://schemas.microsoft.com/office/drawing/2014/main" id="{8ED19FA3-2A76-44CB-493A-8BC73F2CC9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982" y="224427"/>
            <a:ext cx="10480615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4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Being prepared for an emergency</a:t>
            </a:r>
            <a:endParaRPr lang="en-CA" sz="4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006002-3E77-C6E8-A4B4-ECFE278F7B0E}"/>
              </a:ext>
            </a:extLst>
          </p:cNvPr>
          <p:cNvSpPr txBox="1"/>
          <p:nvPr/>
        </p:nvSpPr>
        <p:spPr>
          <a:xfrm>
            <a:off x="3811277" y="1779639"/>
            <a:ext cx="7721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When a natural disaster hits, you may not be able to solve the problem by yourself. But being prepared helps!</a:t>
            </a:r>
          </a:p>
          <a:p>
            <a:endParaRPr lang="en-CA" sz="2000" dirty="0">
              <a:solidFill>
                <a:schemeClr val="bg1"/>
              </a:solidFill>
            </a:endParaRPr>
          </a:p>
          <a:p>
            <a:endParaRPr lang="en-CA" sz="2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chemeClr val="bg1"/>
                </a:solidFill>
              </a:rPr>
              <a:t>One way you can be ready is by assembling an emergency kit at home!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99FF0D-8043-3F07-4515-360286791E42}"/>
              </a:ext>
            </a:extLst>
          </p:cNvPr>
          <p:cNvSpPr txBox="1"/>
          <p:nvPr/>
        </p:nvSpPr>
        <p:spPr>
          <a:xfrm>
            <a:off x="3811277" y="4094197"/>
            <a:ext cx="6228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What should you include in an emergency bag?</a:t>
            </a:r>
          </a:p>
        </p:txBody>
      </p:sp>
      <p:grpSp>
        <p:nvGrpSpPr>
          <p:cNvPr id="9" name="Groupe 8" descr="Drawing of a backpack on top of which there is a question mark.">
            <a:extLst>
              <a:ext uri="{FF2B5EF4-FFF2-40B4-BE49-F238E27FC236}">
                <a16:creationId xmlns:a16="http://schemas.microsoft.com/office/drawing/2014/main" id="{765D8093-0E5E-EFBB-CF22-DC1F3E1B6B01}"/>
              </a:ext>
            </a:extLst>
          </p:cNvPr>
          <p:cNvGrpSpPr/>
          <p:nvPr/>
        </p:nvGrpSpPr>
        <p:grpSpPr>
          <a:xfrm>
            <a:off x="450119" y="1269559"/>
            <a:ext cx="3570962" cy="4355173"/>
            <a:chOff x="212641" y="1544013"/>
            <a:chExt cx="3570962" cy="435517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6C6773B-3D10-9A52-53B5-A8E17E07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03" b="89711" l="9804" r="89804">
                          <a14:foregroundMark x1="25490" y1="9003" x2="25490" y2="9003"/>
                          <a14:foregroundMark x1="78824" y1="8682" x2="78824" y2="8682"/>
                          <a14:foregroundMark x1="51765" y1="9003" x2="51765" y2="9003"/>
                          <a14:foregroundMark x1="46275" y1="23473" x2="46275" y2="23473"/>
                          <a14:foregroundMark x1="52549" y1="51768" x2="52549" y2="51768"/>
                          <a14:foregroundMark x1="65490" y1="88103" x2="65490" y2="881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641" y="1544013"/>
              <a:ext cx="3570962" cy="435517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0D9C226-2A8C-4288-5CBA-7564949B11E3}"/>
                </a:ext>
              </a:extLst>
            </p:cNvPr>
            <p:cNvSpPr txBox="1"/>
            <p:nvPr/>
          </p:nvSpPr>
          <p:spPr>
            <a:xfrm>
              <a:off x="1143593" y="2283353"/>
              <a:ext cx="170905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0" dirty="0">
                  <a:solidFill>
                    <a:srgbClr val="FFC000"/>
                  </a:solidFill>
                </a:rPr>
                <a:t>?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9398D0C6-A1D7-1127-56F6-98E962276366}"/>
              </a:ext>
            </a:extLst>
          </p:cNvPr>
          <p:cNvSpPr txBox="1"/>
          <p:nvPr/>
        </p:nvSpPr>
        <p:spPr>
          <a:xfrm>
            <a:off x="3811277" y="5089240"/>
            <a:ext cx="6228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Be prepared! Be ready! Stay safe!</a:t>
            </a:r>
          </a:p>
        </p:txBody>
      </p:sp>
    </p:spTree>
    <p:extLst>
      <p:ext uri="{BB962C8B-B14F-4D97-AF65-F5344CB8AC3E}">
        <p14:creationId xmlns:p14="http://schemas.microsoft.com/office/powerpoint/2010/main" val="334870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easons in Canada Slide 1">
            <a:extLst>
              <a:ext uri="{FF2B5EF4-FFF2-40B4-BE49-F238E27FC236}">
                <a16:creationId xmlns:a16="http://schemas.microsoft.com/office/drawing/2014/main" id="{0E6D2039-9DE8-9EEB-B33A-D03E0B7BC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3630" y="357985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4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</a:rPr>
              <a:t>Seasons in Canada</a:t>
            </a:r>
            <a:endParaRPr lang="en-CA" sz="4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E5EAFD-200F-1922-E3C1-DD6203CBA93C}"/>
              </a:ext>
            </a:extLst>
          </p:cNvPr>
          <p:cNvSpPr txBox="1"/>
          <p:nvPr/>
        </p:nvSpPr>
        <p:spPr>
          <a:xfrm>
            <a:off x="7841537" y="1229855"/>
            <a:ext cx="34348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matter where you live in Canada, each year you will experience the change of the seasons.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19A9C5-CA8A-4635-3D75-78E7427DACEB}"/>
              </a:ext>
            </a:extLst>
          </p:cNvPr>
          <p:cNvSpPr txBox="1"/>
          <p:nvPr/>
        </p:nvSpPr>
        <p:spPr>
          <a:xfrm>
            <a:off x="7841537" y="2876948"/>
            <a:ext cx="34348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season has special activities…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a sugar shack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Picking apples</a:t>
            </a:r>
          </a:p>
        </p:txBody>
      </p:sp>
      <p:pic>
        <p:nvPicPr>
          <p:cNvPr id="6" name="Image 5" descr="Composite image showing the succession of seasons. On the left, a tree covered with snow, then the same tree with flower buds, then leaves in the branches and finally leaves falling from the branches.">
            <a:extLst>
              <a:ext uri="{FF2B5EF4-FFF2-40B4-BE49-F238E27FC236}">
                <a16:creationId xmlns:a16="http://schemas.microsoft.com/office/drawing/2014/main" id="{63B79C93-D4C7-1E09-2C83-4EBAA33B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6" b="-26"/>
          <a:stretch/>
        </p:blipFill>
        <p:spPr>
          <a:xfrm>
            <a:off x="1063806" y="1306536"/>
            <a:ext cx="6570883" cy="46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easons in Canada Slide 2">
            <a:extLst>
              <a:ext uri="{FF2B5EF4-FFF2-40B4-BE49-F238E27FC236}">
                <a16:creationId xmlns:a16="http://schemas.microsoft.com/office/drawing/2014/main" id="{0E6D2039-9DE8-9EEB-B33A-D03E0B7BC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6225" y="346131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CA" sz="4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</a:rPr>
              <a:t>Seasons in Canada </a:t>
            </a:r>
            <a:endParaRPr lang="en-CA" sz="4000" dirty="0"/>
          </a:p>
        </p:txBody>
      </p:sp>
      <p:sp>
        <p:nvSpPr>
          <p:cNvPr id="3" name="ZoneTexte 2" descr="Four million people with out power">
            <a:extLst>
              <a:ext uri="{FF2B5EF4-FFF2-40B4-BE49-F238E27FC236}">
                <a16:creationId xmlns:a16="http://schemas.microsoft.com/office/drawing/2014/main" id="{60E5EAFD-200F-1922-E3C1-DD6203CBA93C}"/>
              </a:ext>
            </a:extLst>
          </p:cNvPr>
          <p:cNvSpPr txBox="1"/>
          <p:nvPr/>
        </p:nvSpPr>
        <p:spPr>
          <a:xfrm>
            <a:off x="8707115" y="1129385"/>
            <a:ext cx="30725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varies each day, but it is mostly predictable. We can plan what we will wear and what we will do based on the forecast. </a:t>
            </a:r>
          </a:p>
        </p:txBody>
      </p:sp>
      <p:sp>
        <p:nvSpPr>
          <p:cNvPr id="4" name="ZoneTexte 3" descr="Four million people with out power">
            <a:extLst>
              <a:ext uri="{FF2B5EF4-FFF2-40B4-BE49-F238E27FC236}">
                <a16:creationId xmlns:a16="http://schemas.microsoft.com/office/drawing/2014/main" id="{73D31F9A-AABD-3AE0-3CC2-7A91003FF046}"/>
              </a:ext>
            </a:extLst>
          </p:cNvPr>
          <p:cNvSpPr txBox="1"/>
          <p:nvPr/>
        </p:nvSpPr>
        <p:spPr>
          <a:xfrm>
            <a:off x="8707114" y="2714139"/>
            <a:ext cx="2975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sometimes weather can be unpredictable. We can experience big challenges, like…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2C8A32B-FDBF-9F02-D040-F81DFD64F5C2}"/>
              </a:ext>
            </a:extLst>
          </p:cNvPr>
          <p:cNvSpPr txBox="1"/>
          <p:nvPr/>
        </p:nvSpPr>
        <p:spPr>
          <a:xfrm>
            <a:off x="8707114" y="3982563"/>
            <a:ext cx="18046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Photo of a road flooded near Fredericton, New Brunswick.">
            <a:extLst>
              <a:ext uri="{FF2B5EF4-FFF2-40B4-BE49-F238E27FC236}">
                <a16:creationId xmlns:a16="http://schemas.microsoft.com/office/drawing/2014/main" id="{EC6172AB-6061-1219-FE7A-F5080777D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68" y="1218326"/>
            <a:ext cx="3745277" cy="2428257"/>
          </a:xfrm>
          <a:prstGeom prst="rect">
            <a:avLst/>
          </a:prstGeom>
        </p:spPr>
      </p:pic>
      <p:pic>
        <p:nvPicPr>
          <p:cNvPr id="13" name="Image 12" descr="Photo of a small sail boat on its side on a damaged pier after a hurricane.">
            <a:extLst>
              <a:ext uri="{FF2B5EF4-FFF2-40B4-BE49-F238E27FC236}">
                <a16:creationId xmlns:a16="http://schemas.microsoft.com/office/drawing/2014/main" id="{1ED1E007-3830-1171-F93E-99FEB17D4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716" y="1252048"/>
            <a:ext cx="3739727" cy="2426551"/>
          </a:xfrm>
          <a:prstGeom prst="rect">
            <a:avLst/>
          </a:prstGeom>
        </p:spPr>
      </p:pic>
      <p:pic>
        <p:nvPicPr>
          <p:cNvPr id="10" name="Image 9" descr="Photo of a road blocked by a big wildfire and a cloud of smoke. ">
            <a:extLst>
              <a:ext uri="{FF2B5EF4-FFF2-40B4-BE49-F238E27FC236}">
                <a16:creationId xmlns:a16="http://schemas.microsoft.com/office/drawing/2014/main" id="{75E0E026-660C-8A92-F5D6-EB08C7675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13" y="3784332"/>
            <a:ext cx="3768928" cy="2428257"/>
          </a:xfrm>
          <a:prstGeom prst="rect">
            <a:avLst/>
          </a:prstGeom>
        </p:spPr>
      </p:pic>
      <p:pic>
        <p:nvPicPr>
          <p:cNvPr id="16" name="Image 15" descr="Photo of a road sign and power lines covers under few centimetres of freezing rain.">
            <a:extLst>
              <a:ext uri="{FF2B5EF4-FFF2-40B4-BE49-F238E27FC236}">
                <a16:creationId xmlns:a16="http://schemas.microsoft.com/office/drawing/2014/main" id="{00495957-6F81-F10F-264F-910959B91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608" y="3777741"/>
            <a:ext cx="3753836" cy="24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e Great Ice Storm of 1998 Slide 1">
            <a:extLst>
              <a:ext uri="{FF2B5EF4-FFF2-40B4-BE49-F238E27FC236}">
                <a16:creationId xmlns:a16="http://schemas.microsoft.com/office/drawing/2014/main" id="{0E6D2039-9DE8-9EEB-B33A-D03E0B7BC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396" y="281057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The Great Ice Storm of 1998</a:t>
            </a:r>
            <a:endParaRPr lang="en-US" sz="4000" dirty="0"/>
          </a:p>
        </p:txBody>
      </p:sp>
      <p:sp>
        <p:nvSpPr>
          <p:cNvPr id="5" name="ZoneTexte 4" descr="Four million people with out power">
            <a:extLst>
              <a:ext uri="{FF2B5EF4-FFF2-40B4-BE49-F238E27FC236}">
                <a16:creationId xmlns:a16="http://schemas.microsoft.com/office/drawing/2014/main" id="{433641F3-2557-B0B3-F688-85CC05C5F2A8}"/>
              </a:ext>
            </a:extLst>
          </p:cNvPr>
          <p:cNvSpPr txBox="1"/>
          <p:nvPr/>
        </p:nvSpPr>
        <p:spPr>
          <a:xfrm>
            <a:off x="7541111" y="1202143"/>
            <a:ext cx="2624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January 1998, Eastern Canada was hit by the biggest ice storm in our country’s history.</a:t>
            </a:r>
          </a:p>
        </p:txBody>
      </p:sp>
      <p:pic>
        <p:nvPicPr>
          <p:cNvPr id="4" name="Image 3" descr="Headline of the Kingston-Whig Standard of January 9, 1998 with the title &quot;Magnitude of ice storm forces state of emergency&quot;.">
            <a:extLst>
              <a:ext uri="{FF2B5EF4-FFF2-40B4-BE49-F238E27FC236}">
                <a16:creationId xmlns:a16="http://schemas.microsoft.com/office/drawing/2014/main" id="{72C6BB91-0683-40CC-698F-38C7DAEB8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6" r="-151"/>
          <a:stretch/>
        </p:blipFill>
        <p:spPr>
          <a:xfrm>
            <a:off x="1065007" y="1311078"/>
            <a:ext cx="6357769" cy="46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e Great Ice Storm of 1998 Slide 2">
            <a:extLst>
              <a:ext uri="{FF2B5EF4-FFF2-40B4-BE49-F238E27FC236}">
                <a16:creationId xmlns:a16="http://schemas.microsoft.com/office/drawing/2014/main" id="{0E6D2039-9DE8-9EEB-B33A-D03E0B7BC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123" y="353993"/>
            <a:ext cx="7796981" cy="87187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The Great Ice Storm of 1998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6B20C-DE80-9ED3-61D6-2E539CF128DC}"/>
              </a:ext>
            </a:extLst>
          </p:cNvPr>
          <p:cNvSpPr txBox="1"/>
          <p:nvPr/>
        </p:nvSpPr>
        <p:spPr>
          <a:xfrm>
            <a:off x="8864300" y="1231612"/>
            <a:ext cx="2809198" cy="192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Arial" panose="020B0604020202020204" pitchFamily="34" charset="0"/>
              </a:rPr>
              <a:t>A devastating ice storm struck parts of Ontario, Quebec and New Brunswick. </a:t>
            </a:r>
          </a:p>
        </p:txBody>
      </p:sp>
      <p:pic>
        <p:nvPicPr>
          <p:cNvPr id="4" name="Image 3" descr="Photo of a road closed by tree limbs that fell on the ground, covered with freezing rain.">
            <a:extLst>
              <a:ext uri="{FF2B5EF4-FFF2-40B4-BE49-F238E27FC236}">
                <a16:creationId xmlns:a16="http://schemas.microsoft.com/office/drawing/2014/main" id="{E1D18741-2ADB-3929-9EFC-8664935F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2177" r="4612"/>
          <a:stretch/>
        </p:blipFill>
        <p:spPr>
          <a:xfrm>
            <a:off x="1039198" y="1344706"/>
            <a:ext cx="7653906" cy="45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Downed trees and power lines…">
            <a:extLst>
              <a:ext uri="{FF2B5EF4-FFF2-40B4-BE49-F238E27FC236}">
                <a16:creationId xmlns:a16="http://schemas.microsoft.com/office/drawing/2014/main" id="{B9A61BC6-DA87-5FCC-8536-BCB88E0043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8509" y="263136"/>
            <a:ext cx="11183491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Utility poles and high-voltage towers were toppled. </a:t>
            </a:r>
          </a:p>
        </p:txBody>
      </p:sp>
      <p:pic>
        <p:nvPicPr>
          <p:cNvPr id="3" name="Image 2" descr="Photo of a twisted electrical pylon, that fell because of thick freezing rain. Two workers from the power company assess the damage. ">
            <a:extLst>
              <a:ext uri="{FF2B5EF4-FFF2-40B4-BE49-F238E27FC236}">
                <a16:creationId xmlns:a16="http://schemas.microsoft.com/office/drawing/2014/main" id="{9DD38599-723E-72B5-9403-47028D12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90" r="715" b="13038"/>
          <a:stretch/>
        </p:blipFill>
        <p:spPr>
          <a:xfrm>
            <a:off x="1108689" y="1288529"/>
            <a:ext cx="10445024" cy="4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5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Families without power">
            <a:extLst>
              <a:ext uri="{FF2B5EF4-FFF2-40B4-BE49-F238E27FC236}">
                <a16:creationId xmlns:a16="http://schemas.microsoft.com/office/drawing/2014/main" id="{66BD71CD-9F05-4346-12DF-4A28F67CFB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7637" y="303984"/>
            <a:ext cx="11053916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Four million people lost their power during winter.</a:t>
            </a:r>
          </a:p>
        </p:txBody>
      </p:sp>
      <p:pic>
        <p:nvPicPr>
          <p:cNvPr id="3" name="Image 2" descr="Photo of telephone and power lines covered by thick freezing rain. Some power poles are plowing due to the weight of the freezing rain on the lines. ">
            <a:extLst>
              <a:ext uri="{FF2B5EF4-FFF2-40B4-BE49-F238E27FC236}">
                <a16:creationId xmlns:a16="http://schemas.microsoft.com/office/drawing/2014/main" id="{9608A039-E896-9919-4AB1-D33B5BA3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494"/>
          <a:stretch/>
        </p:blipFill>
        <p:spPr>
          <a:xfrm>
            <a:off x="1108131" y="1294065"/>
            <a:ext cx="10381035" cy="46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People needed help">
            <a:extLst>
              <a:ext uri="{FF2B5EF4-FFF2-40B4-BE49-F238E27FC236}">
                <a16:creationId xmlns:a16="http://schemas.microsoft.com/office/drawing/2014/main" id="{73C96364-F18D-B067-7453-611F35EE19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7286" y="241002"/>
            <a:ext cx="5064414" cy="87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Arial 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People needed help.</a:t>
            </a:r>
          </a:p>
        </p:txBody>
      </p:sp>
      <p:pic>
        <p:nvPicPr>
          <p:cNvPr id="4" name="Image 3" descr="Photo of a volunteer comforting an elderly person draped under a blanket adorned with the Red Cross sign.">
            <a:extLst>
              <a:ext uri="{FF2B5EF4-FFF2-40B4-BE49-F238E27FC236}">
                <a16:creationId xmlns:a16="http://schemas.microsoft.com/office/drawing/2014/main" id="{3A84C8DE-3855-4FB0-BFBC-E87D8200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04" b="27317"/>
          <a:stretch/>
        </p:blipFill>
        <p:spPr>
          <a:xfrm>
            <a:off x="1080269" y="1293818"/>
            <a:ext cx="10430413" cy="4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3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27011</TotalTime>
  <Words>838</Words>
  <Application>Microsoft Office PowerPoint</Application>
  <PresentationFormat>Grand écran</PresentationFormat>
  <Paragraphs>132</Paragraphs>
  <Slides>25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Arial </vt:lpstr>
      <vt:lpstr>Calibri</vt:lpstr>
      <vt:lpstr>Office Theme</vt:lpstr>
      <vt:lpstr>1_Office Theme</vt:lpstr>
      <vt:lpstr>Saint John (New Brunswick) covered with ice in January 1998.</vt:lpstr>
      <vt:lpstr>Canadian climate zones</vt:lpstr>
      <vt:lpstr>Seasons in Canada</vt:lpstr>
      <vt:lpstr>Seasons in Canada </vt:lpstr>
      <vt:lpstr>The Great Ice Storm of 1998</vt:lpstr>
      <vt:lpstr>The Great Ice Storm of 1998</vt:lpstr>
      <vt:lpstr>Utility poles and high-voltage towers were toppled. </vt:lpstr>
      <vt:lpstr>Four million people lost their power during winter.</vt:lpstr>
      <vt:lpstr>People needed help.</vt:lpstr>
      <vt:lpstr>Fallen trees needed to be removed. </vt:lpstr>
      <vt:lpstr>The Canadian Armed Forces responded.</vt:lpstr>
      <vt:lpstr>Canadian Armed Forces members helped restore power.</vt:lpstr>
      <vt:lpstr>Soldiers helped clear debris and rescued stranded people.</vt:lpstr>
      <vt:lpstr>Military engineers and technicians helped repair downed power and telephone lines.</vt:lpstr>
      <vt:lpstr>Soldiers helped police to maintain law and order.</vt:lpstr>
      <vt:lpstr>The population was thankful. </vt:lpstr>
      <vt:lpstr>Why are we learning about the 1998 Ice Storm today?</vt:lpstr>
      <vt:lpstr>Natural hazards in Canada</vt:lpstr>
      <vt:lpstr>Natural hazards in Canada</vt:lpstr>
      <vt:lpstr>Canadian Veterans have helped many times</vt:lpstr>
      <vt:lpstr>Op Lentus 2020 - Newfoundland and Labrador snowstorm</vt:lpstr>
      <vt:lpstr>Op Lentus 2021 – Yukon floodings</vt:lpstr>
      <vt:lpstr>Op Lentus 2022 – Nova Scotia hurricane</vt:lpstr>
      <vt:lpstr>Op Lentus 2024 – Alberta wildfires</vt:lpstr>
      <vt:lpstr>Being prepared for an emergency</vt:lpstr>
    </vt:vector>
  </TitlesOfParts>
  <Company>VAC-ACC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Richard (VAC/ACC)</dc:creator>
  <cp:lastModifiedBy>Rene Audet (he/him | il/lui) (VAC/ACC)</cp:lastModifiedBy>
  <cp:revision>393</cp:revision>
  <dcterms:created xsi:type="dcterms:W3CDTF">2021-08-04T17:50:16Z</dcterms:created>
  <dcterms:modified xsi:type="dcterms:W3CDTF">2025-05-06T15:19:13Z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1332313497</vt:i4>
  </property>
  <property fmtid="{D5CDD505-2E9C-101B-9397-08002B2CF9AE}" pid="3" name="_NewReviewCycle">
    <vt:lpwstr/>
  </property>
  <property fmtid="{D5CDD505-2E9C-101B-9397-08002B2CF9AE}" pid="4" name="_EmailSubject">
    <vt:lpwstr>Power Point</vt:lpwstr>
  </property>
  <property fmtid="{D5CDD505-2E9C-101B-9397-08002B2CF9AE}" pid="5" name="_AuthorEmail">
    <vt:lpwstr>dean.macdonald@veterans.gc.ca</vt:lpwstr>
  </property>
  <property fmtid="{D5CDD505-2E9C-101B-9397-08002B2CF9AE}" pid="6" name="_AuthorEmailDisplayName">
    <vt:lpwstr>Dean MacDonald (VAC/ACC)</vt:lpwstr>
  </property>
  <property fmtid="{D5CDD505-2E9C-101B-9397-08002B2CF9AE}" pid="7" name="_PreviousAdHocReviewCycleID">
    <vt:i4>1836146703</vt:i4>
  </property>
</Properties>
</file>