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3"/>
  </p:notesMasterIdLst>
  <p:sldIdLst>
    <p:sldId id="256" r:id="rId6"/>
    <p:sldId id="257" r:id="rId7"/>
    <p:sldId id="258" r:id="rId8"/>
    <p:sldId id="269" r:id="rId9"/>
    <p:sldId id="270" r:id="rId10"/>
    <p:sldId id="259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D46C1A-E5A5-FBE9-D72E-51239EC6D0DF}" name="Amanda Kelly (she/her | elle) [E/F] (VAC/ACC)" initials="AK" userId="S::amanda.kelly@veterans.gc.ca::577ea8ae-3d16-411e-a979-6ae4340163e4" providerId="AD"/>
  <p188:author id="{363A894F-83E9-F203-C93C-7C0EC9DAE5C0}" name="Elizabeth Jill Paton (VAC/ACC)" initials="JP" userId="S::jill.paton@veterans.gc.ca::02e2f622-6222-463a-b3ba-ab33796957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721C7-63CA-4A7C-BE39-94B977921097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975B5-CD1F-498C-A656-EFB0A9548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31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kqYmkdWlbo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Jud06elFFew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this presentation to help your students: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Understand that war memorials help us remember people who served in times of war and peacekeeping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Learn that by visiting war memorials we are showing care about our past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Learn from the stories memorials tell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975B5-CD1F-498C-A656-EFB0A95481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08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 the idea of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remembering important moments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kinds of things do we remember and why?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familiar examples to support student thinking, such 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 fun holiday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 birthday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getting a family pet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seeing a new baby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first day of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hurting yourself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 special birthday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holding hands with someone you love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learning to read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going to a movie</a:t>
            </a:r>
          </a:p>
          <a:p>
            <a:endParaRPr lang="en-US"/>
          </a:p>
          <a:p>
            <a:r>
              <a:rPr lang="en-US"/>
              <a:t>We remember vacations or holidays because they are fun times with family and friends.</a:t>
            </a:r>
          </a:p>
          <a:p>
            <a:r>
              <a:rPr lang="en-US"/>
              <a:t>We remember friends and family birthdays to make them feel special!</a:t>
            </a:r>
          </a:p>
          <a:p>
            <a:r>
              <a:rPr lang="en-US"/>
              <a:t>We remember things we do for the first time, like going to school, reading, or tying our shoelaces.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975B5-CD1F-498C-A656-EFB0A95481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71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 that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countries remember important events too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people celebrate Canada Day?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 to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 celebrations and traditions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such as</a:t>
            </a:r>
            <a:r>
              <a:rPr lang="en-US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parades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fireworks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barbecues with family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wearing or carrying Canada flags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975B5-CD1F-498C-A656-EFB0A95481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88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Remembrance Day is a time to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 and give thanks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 to students’ prior experiences if possible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are some ways people remember on this day?</a:t>
            </a:r>
          </a:p>
          <a:p>
            <a:endParaRPr lang="en-US"/>
          </a:p>
          <a:p>
            <a:r>
              <a:rPr lang="en-US"/>
              <a:t>Examples:</a:t>
            </a:r>
          </a:p>
          <a:p>
            <a:pPr marL="171450" indent="-171450">
              <a:buFontTx/>
              <a:buChar char="-"/>
            </a:pPr>
            <a:r>
              <a:rPr lang="en-US"/>
              <a:t>attend a Remembrance Day ceremony</a:t>
            </a:r>
          </a:p>
          <a:p>
            <a:pPr marL="171450" indent="-171450">
              <a:buFontTx/>
              <a:buChar char="-"/>
            </a:pPr>
            <a:r>
              <a:rPr lang="en-US"/>
              <a:t>listen to music</a:t>
            </a:r>
          </a:p>
          <a:p>
            <a:pPr marL="171450" indent="-171450">
              <a:buFontTx/>
              <a:buChar char="-"/>
            </a:pPr>
            <a:r>
              <a:rPr lang="en-US"/>
              <a:t>take a quiet moment to think</a:t>
            </a:r>
          </a:p>
          <a:p>
            <a:pPr marL="171450" indent="-171450">
              <a:buFontTx/>
              <a:buChar char="-"/>
            </a:pPr>
            <a:r>
              <a:rPr lang="en-US"/>
              <a:t>make a piece of art</a:t>
            </a:r>
          </a:p>
          <a:p>
            <a:pPr marL="171450" indent="-171450">
              <a:buFontTx/>
              <a:buChar char="-"/>
            </a:pPr>
            <a:r>
              <a:rPr lang="en-US"/>
              <a:t>write a thank you card or draw a picture</a:t>
            </a: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975B5-CD1F-498C-A656-EFB0A95481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32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Define a memorial as a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 place for remembering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memorials can be statues, gardens, plaques or even buildings, like a school.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 you notice about the memorial in this photo?  (i.e., how many statues, wreaths, etc.)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Reinforce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respectful </a:t>
            </a:r>
            <a:r>
              <a:rPr lang="en-US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behaviour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memorials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Older students: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If your students are ready for it, introduce the concept of a memorial as a way to remember someone who died.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Ask if anyone in class has lost a pet or a family member, such as a grandparent. How do they remember? A headstone in a cemetery is a type of memorial.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975B5-CD1F-498C-A656-EFB0A95481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93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 </a:t>
            </a: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 a clear viewing purpose: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Choose your </a:t>
            </a:r>
            <a:r>
              <a:rPr lang="en-US" sz="1200" b="1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favourite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memorial design</a:t>
            </a:r>
          </a:p>
          <a:p>
            <a:endParaRPr lang="en-US"/>
          </a:p>
          <a:p>
            <a:r>
              <a:rPr lang="en-US"/>
              <a:t>Video links:</a:t>
            </a:r>
          </a:p>
          <a:p>
            <a:r>
              <a:rPr lang="en-US"/>
              <a:t>FR: </a:t>
            </a:r>
            <a:r>
              <a:rPr lang="en-US" u="sng">
                <a:hlinkClick r:id="rId3"/>
              </a:rPr>
              <a:t>https://youtu.be/vkqYmkdWlbo</a:t>
            </a:r>
            <a:r>
              <a:rPr lang="en-US"/>
              <a:t> </a:t>
            </a:r>
          </a:p>
          <a:p>
            <a:r>
              <a:rPr lang="en-US"/>
              <a:t>EN: </a:t>
            </a:r>
            <a:r>
              <a:rPr lang="en-US" u="sng">
                <a:hlinkClick r:id="rId4"/>
              </a:rPr>
              <a:t>https://youtu.be/Jud06elFFew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975B5-CD1F-498C-A656-EFB0A95481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4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Notes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that memorials help us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 people and events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there a memorial in our community?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 to </a:t>
            </a:r>
            <a:r>
              <a:rPr 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 Remembrance Day ceremonies</a:t>
            </a: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975B5-CD1F-498C-A656-EFB0A95481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1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04E40-2594-3F92-1D5D-0224058B4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5EF87-7811-D86C-FC50-6CC7953C28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07AD6-4CF4-4F0E-9BEE-5CD8FC84F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99B4E-918B-85A5-7BD9-EC47FC6E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CD88E-659C-C184-30D5-0FBF38144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06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E1EAB-1F81-975F-4C73-71E2BB0D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31D7F-438E-0798-500D-F6AE8D3C3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1FCA9-6186-A4AB-2720-53E0E174D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BCA8C-C62A-98FF-C3A1-05E322F8E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11375-B978-0F61-E611-97E6E372B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AE7E4-EC81-F99E-4C32-CC884D99F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E9B11-76BF-BE5B-6DD2-822507F9F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D5A35-F2FE-B081-E9AC-143D17077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88A53-1A63-6594-F094-390311D71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F3061-9BF3-8476-7634-5356A976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40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1D345-758D-AB9F-70B6-CF9BC9BD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8769D-44DB-0003-C317-92C7B9E7DB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8E9DD-913B-4325-CED4-91309702A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5654F2-E1EE-CB6E-7A63-ED6F581C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4363B-CCBC-23BD-0FFD-B27F75EE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A1D46-93E0-B1C8-8018-77EFC2B66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05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CEA0A-DC75-6DCA-546B-1D31CD21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31F97-D3AB-A737-6273-9E786BFE1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952850-FAF2-FBCB-DF43-CE43E5FD4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7E6E7B-C96B-C9BE-9720-515C8CB05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1B8EDD-9218-F480-9EF9-1B5BC1D2F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8E0AFD-CFE7-BEAB-BF54-A2A4EC19D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5E033-9A82-C3AB-5037-30EDEEF72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021444-C249-9F5D-96C9-D049BAE1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87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D3FD-21F2-58FC-51F7-6D788372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E2A019-B43C-B26E-063C-7998049A3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AAC9E-4E86-B8D6-A1D1-74EE321E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8E641-5BE3-6C57-E2FE-A9B8E89D3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6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0E83C6-EE7B-E14B-0681-093C128D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D69F0-977D-797D-AB0A-9FD28A9E0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FC6E95-7532-E16C-A76B-521ED27C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3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FD5C-1D00-B43A-47E5-A752F4143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48965-D317-0AEA-53FF-C60B6DBB2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6FCC9-360B-32DA-5874-BEDE2AB3B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C7B94-32E7-C005-B8A4-0D2F0AB14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51213-824A-CC41-1A82-7C1367D81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ED457-7F33-192B-9297-3CDC8FBED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1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A1AA9-F52C-8519-657A-A2EF15F4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B26A6E-FA3C-6EA0-003C-7E1AE6299E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ABE00-109A-5805-48F2-BCB1B9140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AA7D35-0F9D-8CD6-D978-DF555728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686378-6154-F9CF-BE66-A16C77E3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70303-AA5E-F897-8864-07FE85FB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84D26-733D-7DCE-3DED-D5071C6E4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B46F24-3955-D5D1-1185-5D3C8E485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3C725-150F-69D2-F9AF-AFF2C1D4B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D4B09-2A72-9FE9-3CB3-51F46BAC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FFA24-37AF-43F0-DA98-966B3EC5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7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CF4D65-B6CE-2212-A5A0-38204A9CF6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B4A8EC-AD4F-D200-D110-C8D11E70D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8E70F-4BD3-1545-FD34-04159E31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E6BDA-3615-A5A0-CD60-C8862467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B8679-2AF1-1836-F79B-CE7DE8584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9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30A30-4F8D-47EE-1662-11B409A17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5C5FC-F140-B2A3-E4EB-13F636013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87544-738B-E7BF-94A2-A7A612437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05626C-6E40-461A-91D8-76D14FFB38E6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4882F-D9DE-1430-CA5F-BF8F1CB3F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706B7-3863-5268-A680-1780832DC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EC9DA3-D544-4734-8342-38D21CF44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6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gif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hyperlink" Target="https://www.youtube.com/watch?v=Jud06elFFe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A4BF7-DD26-EDD2-0DA2-7AEA21E74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 special place to remember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2994F6-202F-F94F-6FCC-36F62ED790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Every memorial tells a story...</a:t>
            </a:r>
          </a:p>
        </p:txBody>
      </p:sp>
    </p:spTree>
    <p:extLst>
      <p:ext uri="{BB962C8B-B14F-4D97-AF65-F5344CB8AC3E}">
        <p14:creationId xmlns:p14="http://schemas.microsoft.com/office/powerpoint/2010/main" val="276322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sées 3" descr="Collage of images:&#10;- image of an Easter bunny carrying a basket of coloured eggs&#10;- photo of a puppy dog&#10;- photo of 2 teddy bears dressed in a wedding gown and tuxedo&#10;- animated image of a baby&#10;- animated image of a group of students lining up for a school bus&#10;- animated image of a person with injuries/bandaids&#10;- animated image of a birthday cake&#10;-photograph and people holding hands&#10;- photograph of festive candles&#10;- animated image of the ABC's&#10;- animated image of a sunshine&#10;- animated image of popcorn at the movies&#10;">
            <a:extLst>
              <a:ext uri="{FF2B5EF4-FFF2-40B4-BE49-F238E27FC236}">
                <a16:creationId xmlns:a16="http://schemas.microsoft.com/office/drawing/2014/main" id="{D1268F27-46BB-F7EF-2443-B860F64C95E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701623" y="918386"/>
            <a:ext cx="6929486" cy="4572032"/>
          </a:xfrm>
          <a:prstGeom prst="cloudCallout">
            <a:avLst>
              <a:gd name="adj1" fmla="val -31985"/>
              <a:gd name="adj2" fmla="val 58909"/>
            </a:avLst>
          </a:prstGeom>
          <a:solidFill>
            <a:schemeClr val="bg1">
              <a:lumMod val="85000"/>
              <a:alpha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EF8E64-10D2-0D7E-0AA3-32C8B6EC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53097" y="1502462"/>
            <a:ext cx="1143008" cy="930355"/>
          </a:xfrm>
          <a:prstGeom prst="rect">
            <a:avLst/>
          </a:prstGeom>
        </p:spPr>
      </p:pic>
      <p:pic>
        <p:nvPicPr>
          <p:cNvPr id="4" name="Picture 3" descr="Photo of 2 teddy bears dressed in a wedding gown and tuxedo">
            <a:extLst>
              <a:ext uri="{FF2B5EF4-FFF2-40B4-BE49-F238E27FC236}">
                <a16:creationId xmlns:a16="http://schemas.microsoft.com/office/drawing/2014/main" id="{193EFF8C-6FDF-6EA0-540F-D1D148FC955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87786" y="1502462"/>
            <a:ext cx="1071560" cy="1071560"/>
          </a:xfrm>
          <a:prstGeom prst="rect">
            <a:avLst/>
          </a:prstGeom>
        </p:spPr>
      </p:pic>
      <p:pic>
        <p:nvPicPr>
          <p:cNvPr id="5" name="Picture 4" descr="Photo of a puppy dog">
            <a:extLst>
              <a:ext uri="{FF2B5EF4-FFF2-40B4-BE49-F238E27FC236}">
                <a16:creationId xmlns:a16="http://schemas.microsoft.com/office/drawing/2014/main" id="{5D3260D4-CDF1-29DF-06E3-D73B91A4BBC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12936" y="1627202"/>
            <a:ext cx="1181099" cy="966787"/>
          </a:xfrm>
          <a:prstGeom prst="rect">
            <a:avLst/>
          </a:prstGeom>
        </p:spPr>
      </p:pic>
      <p:sp>
        <p:nvSpPr>
          <p:cNvPr id="6" name="Pensées 3" descr="Collage of images:&#10;- image of an Easter bunny carrying a basket of coloured eggs&#10;- photo of a puppy dog&#10;- photo of 2 teddy bears dressed in a wedding gown and tuxedo&#10;- animated image of a baby&#10;- animated image of a group of students lining up for a school bus&#10;- animated image of a person with injuries/bandaids&#10;- animated image of a birthday cake&#10;-photograph and people holding hands&#10;- photograph of festive candles&#10;- animated image of the ABC's&#10;- animated image of a sunshine&#10;- animated image of popcorn at the movies">
            <a:extLst>
              <a:ext uri="{FF2B5EF4-FFF2-40B4-BE49-F238E27FC236}">
                <a16:creationId xmlns:a16="http://schemas.microsoft.com/office/drawing/2014/main" id="{554DC65D-B1AD-4BB0-DF20-E4FFFD0FEB4A}"/>
              </a:ext>
            </a:extLst>
          </p:cNvPr>
          <p:cNvSpPr/>
          <p:nvPr/>
        </p:nvSpPr>
        <p:spPr>
          <a:xfrm>
            <a:off x="4623043" y="918386"/>
            <a:ext cx="6929486" cy="4572032"/>
          </a:xfrm>
          <a:prstGeom prst="cloudCallout">
            <a:avLst>
              <a:gd name="adj1" fmla="val -31985"/>
              <a:gd name="adj2" fmla="val 58909"/>
            </a:avLst>
          </a:prstGeom>
          <a:solidFill>
            <a:schemeClr val="bg1">
              <a:lumMod val="85000"/>
              <a:alpha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Animated picture of an Easter bunny carrying a basket of coloured eggs.">
            <a:extLst>
              <a:ext uri="{FF2B5EF4-FFF2-40B4-BE49-F238E27FC236}">
                <a16:creationId xmlns:a16="http://schemas.microsoft.com/office/drawing/2014/main" id="{F2C8CFCE-E1D6-CD41-E2EE-4809EEB4137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04785" y="1967639"/>
            <a:ext cx="914400" cy="1073426"/>
          </a:xfrm>
          <a:prstGeom prst="rect">
            <a:avLst/>
          </a:prstGeom>
        </p:spPr>
      </p:pic>
      <p:pic>
        <p:nvPicPr>
          <p:cNvPr id="8" name="Picture 7" descr="Animated image of a group of students lining up for a school bus">
            <a:extLst>
              <a:ext uri="{FF2B5EF4-FFF2-40B4-BE49-F238E27FC236}">
                <a16:creationId xmlns:a16="http://schemas.microsoft.com/office/drawing/2014/main" id="{20F36FB5-DAB6-9975-5A9A-B1C5CE9FC2D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80461" y="3242595"/>
            <a:ext cx="1538724" cy="847723"/>
          </a:xfrm>
          <a:prstGeom prst="rect">
            <a:avLst/>
          </a:prstGeom>
        </p:spPr>
      </p:pic>
      <p:pic>
        <p:nvPicPr>
          <p:cNvPr id="9" name="Picture 8" descr="Animated image of a person with injuries/bandaids">
            <a:extLst>
              <a:ext uri="{FF2B5EF4-FFF2-40B4-BE49-F238E27FC236}">
                <a16:creationId xmlns:a16="http://schemas.microsoft.com/office/drawing/2014/main" id="{63883BDA-D496-A34F-F542-A46DB537754E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34638" y="2757772"/>
            <a:ext cx="1214439" cy="1214439"/>
          </a:xfrm>
          <a:prstGeom prst="rect">
            <a:avLst/>
          </a:prstGeom>
        </p:spPr>
      </p:pic>
      <p:pic>
        <p:nvPicPr>
          <p:cNvPr id="10" name="Picture 9" descr="Animated image of a birthday cake">
            <a:extLst>
              <a:ext uri="{FF2B5EF4-FFF2-40B4-BE49-F238E27FC236}">
                <a16:creationId xmlns:a16="http://schemas.microsoft.com/office/drawing/2014/main" id="{729B2707-FD29-EF3F-0700-403D39FE3C0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964530" y="2829210"/>
            <a:ext cx="1071562" cy="1071562"/>
          </a:xfrm>
          <a:prstGeom prst="rect">
            <a:avLst/>
          </a:prstGeom>
        </p:spPr>
      </p:pic>
      <p:pic>
        <p:nvPicPr>
          <p:cNvPr id="11" name="Picture 10" descr="Black and white photograph of people holding hands.">
            <a:extLst>
              <a:ext uri="{FF2B5EF4-FFF2-40B4-BE49-F238E27FC236}">
                <a16:creationId xmlns:a16="http://schemas.microsoft.com/office/drawing/2014/main" id="{0058AE38-C777-3A5C-A3A8-BECF0268354A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151545" y="2693755"/>
            <a:ext cx="928686" cy="928686"/>
          </a:xfrm>
          <a:prstGeom prst="rect">
            <a:avLst/>
          </a:prstGeom>
        </p:spPr>
      </p:pic>
      <p:pic>
        <p:nvPicPr>
          <p:cNvPr id="12" name="Picture 11" descr="Colour photograph of festive candles.">
            <a:extLst>
              <a:ext uri="{FF2B5EF4-FFF2-40B4-BE49-F238E27FC236}">
                <a16:creationId xmlns:a16="http://schemas.microsoft.com/office/drawing/2014/main" id="{0D7F208D-E181-B167-A5E8-F1B5B4841E69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195684" y="2634210"/>
            <a:ext cx="809624" cy="884938"/>
          </a:xfrm>
          <a:prstGeom prst="rect">
            <a:avLst/>
          </a:prstGeom>
        </p:spPr>
      </p:pic>
      <p:pic>
        <p:nvPicPr>
          <p:cNvPr id="13" name="Picture 12" descr="Animated image of the ABC's.">
            <a:extLst>
              <a:ext uri="{FF2B5EF4-FFF2-40B4-BE49-F238E27FC236}">
                <a16:creationId xmlns:a16="http://schemas.microsoft.com/office/drawing/2014/main" id="{2BBAFB93-19C5-82BB-37EE-75D369A71139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043406" y="4173741"/>
            <a:ext cx="951558" cy="862853"/>
          </a:xfrm>
          <a:prstGeom prst="rect">
            <a:avLst/>
          </a:prstGeom>
        </p:spPr>
      </p:pic>
      <p:pic>
        <p:nvPicPr>
          <p:cNvPr id="14" name="Picture 13" descr="Animated image of a sunshine.">
            <a:extLst>
              <a:ext uri="{FF2B5EF4-FFF2-40B4-BE49-F238E27FC236}">
                <a16:creationId xmlns:a16="http://schemas.microsoft.com/office/drawing/2014/main" id="{120004CF-B4F3-82BF-8839-E2A0FBCD97BF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544978" y="4177281"/>
            <a:ext cx="985824" cy="874192"/>
          </a:xfrm>
          <a:prstGeom prst="rect">
            <a:avLst/>
          </a:prstGeom>
        </p:spPr>
      </p:pic>
      <p:pic>
        <p:nvPicPr>
          <p:cNvPr id="15" name="Picture 14" descr="Animated image of popcorn at the movies">
            <a:extLst>
              <a:ext uri="{FF2B5EF4-FFF2-40B4-BE49-F238E27FC236}">
                <a16:creationId xmlns:a16="http://schemas.microsoft.com/office/drawing/2014/main" id="{95D6455C-0319-0A8F-9C6A-2E3DE8349A2D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9212527" y="3780086"/>
            <a:ext cx="1042786" cy="9468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DF26F03-C7E9-8523-5CFD-C87B29F2A806}"/>
              </a:ext>
            </a:extLst>
          </p:cNvPr>
          <p:cNvSpPr txBox="1"/>
          <p:nvPr/>
        </p:nvSpPr>
        <p:spPr>
          <a:xfrm>
            <a:off x="933600" y="1057381"/>
            <a:ext cx="349301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when we think about something important from the past. 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remember: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 we love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happy moments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things we learned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3CDBFF4-D02C-F35D-3FB0-61C8ADB82B1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788" y="355600"/>
            <a:ext cx="10608500" cy="533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remembering?</a:t>
            </a:r>
          </a:p>
        </p:txBody>
      </p:sp>
    </p:spTree>
    <p:extLst>
      <p:ext uri="{BB962C8B-B14F-4D97-AF65-F5344CB8AC3E}">
        <p14:creationId xmlns:p14="http://schemas.microsoft.com/office/powerpoint/2010/main" val="237256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4E2F81-5C9A-9380-FEDC-42FFD8618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E12AA41-5B1D-90CA-E9A6-1FFB25B79CB0}"/>
              </a:ext>
            </a:extLst>
          </p:cNvPr>
          <p:cNvSpPr txBox="1"/>
          <p:nvPr/>
        </p:nvSpPr>
        <p:spPr>
          <a:xfrm>
            <a:off x="929620" y="1200754"/>
            <a:ext cx="4074276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/>
          </a:p>
          <a:p>
            <a:r>
              <a:rPr lang="en-US" sz="2200" b="1">
                <a:latin typeface="Calibri"/>
                <a:ea typeface="Calibri"/>
                <a:cs typeface="Calibri"/>
              </a:rPr>
              <a:t>Canada remembers </a:t>
            </a:r>
            <a:r>
              <a:rPr lang="en-US" sz="2200">
                <a:latin typeface="Calibri"/>
                <a:ea typeface="Calibri"/>
                <a:cs typeface="Calibri"/>
              </a:rPr>
              <a:t>important people, events and stories from the past.</a:t>
            </a:r>
            <a:b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Example: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 year on July 1 we </a:t>
            </a:r>
            <a:b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celebrate Canada’s birthday. 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call it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Canada Day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/>
          </a:p>
        </p:txBody>
      </p:sp>
      <p:sp>
        <p:nvSpPr>
          <p:cNvPr id="17" name="Pensées 3" descr="Collage of images">
            <a:extLst>
              <a:ext uri="{FF2B5EF4-FFF2-40B4-BE49-F238E27FC236}">
                <a16:creationId xmlns:a16="http://schemas.microsoft.com/office/drawing/2014/main" id="{A1BCC45D-BABE-DAC4-55D8-627F6B16008B}"/>
              </a:ext>
            </a:extLst>
          </p:cNvPr>
          <p:cNvSpPr/>
          <p:nvPr/>
        </p:nvSpPr>
        <p:spPr>
          <a:xfrm>
            <a:off x="3928525" y="767000"/>
            <a:ext cx="8115300" cy="5100399"/>
          </a:xfrm>
          <a:prstGeom prst="cloudCallout">
            <a:avLst>
              <a:gd name="adj1" fmla="val -31985"/>
              <a:gd name="adj2" fmla="val 58909"/>
            </a:avLst>
          </a:prstGeom>
          <a:solidFill>
            <a:schemeClr val="bg1">
              <a:lumMod val="85000"/>
              <a:alpha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194" name="Picture 2" descr="Image of the flag of Canada.">
            <a:extLst>
              <a:ext uri="{FF2B5EF4-FFF2-40B4-BE49-F238E27FC236}">
                <a16:creationId xmlns:a16="http://schemas.microsoft.com/office/drawing/2014/main" id="{429C74CB-DB36-A6C7-FC56-874BF28FE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650" y="1636657"/>
            <a:ext cx="2645986" cy="132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anada Day poster that says Happy Canada Day!">
            <a:extLst>
              <a:ext uri="{FF2B5EF4-FFF2-40B4-BE49-F238E27FC236}">
                <a16:creationId xmlns:a16="http://schemas.microsoft.com/office/drawing/2014/main" id="{4B014A8E-329A-904A-1678-A4FF2C764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320" y="2178035"/>
            <a:ext cx="1933575" cy="2501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Photo of fireworks on Canada Day in Ottawa.">
            <a:extLst>
              <a:ext uri="{FF2B5EF4-FFF2-40B4-BE49-F238E27FC236}">
                <a16:creationId xmlns:a16="http://schemas.microsoft.com/office/drawing/2014/main" id="{1CEC83D2-ABDB-F513-AA79-88CB2107F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270" y="3094209"/>
            <a:ext cx="2503961" cy="167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F89043-8341-0E1D-6ADB-E209CF5EC74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788" y="355600"/>
            <a:ext cx="10608500" cy="533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Countries remember important things too!</a:t>
            </a:r>
          </a:p>
        </p:txBody>
      </p:sp>
    </p:spTree>
    <p:extLst>
      <p:ext uri="{BB962C8B-B14F-4D97-AF65-F5344CB8AC3E}">
        <p14:creationId xmlns:p14="http://schemas.microsoft.com/office/powerpoint/2010/main" val="396592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1E3980-19D7-8E00-C180-BEE9EE43A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sées 3" descr="Photograph of a poppy worn on a jean jacket. Animated image of the calendar date November 11.">
            <a:extLst>
              <a:ext uri="{FF2B5EF4-FFF2-40B4-BE49-F238E27FC236}">
                <a16:creationId xmlns:a16="http://schemas.microsoft.com/office/drawing/2014/main" id="{3247D475-3B81-D43D-847A-AECFC631E74E}"/>
              </a:ext>
            </a:extLst>
          </p:cNvPr>
          <p:cNvSpPr/>
          <p:nvPr/>
        </p:nvSpPr>
        <p:spPr>
          <a:xfrm>
            <a:off x="4076700" y="878800"/>
            <a:ext cx="8115300" cy="5100399"/>
          </a:xfrm>
          <a:prstGeom prst="cloudCallout">
            <a:avLst>
              <a:gd name="adj1" fmla="val -31985"/>
              <a:gd name="adj2" fmla="val 58909"/>
            </a:avLst>
          </a:prstGeom>
          <a:solidFill>
            <a:schemeClr val="bg1">
              <a:lumMod val="85000"/>
              <a:alpha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39220C-3374-5116-EE6F-37F0BB812E69}"/>
              </a:ext>
            </a:extLst>
          </p:cNvPr>
          <p:cNvSpPr txBox="1"/>
          <p:nvPr/>
        </p:nvSpPr>
        <p:spPr>
          <a:xfrm>
            <a:off x="839788" y="1216080"/>
            <a:ext cx="5607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Remembrance Day 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special day that helps us remember.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happens every year on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November 11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remember and thank the people who served in Canada’s military. 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way we remember is by wearing a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poppy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</a:p>
        </p:txBody>
      </p:sp>
      <p:pic>
        <p:nvPicPr>
          <p:cNvPr id="1026" name="Picture 2" descr="Animated image of the calendar date November 11th.">
            <a:extLst>
              <a:ext uri="{FF2B5EF4-FFF2-40B4-BE49-F238E27FC236}">
                <a16:creationId xmlns:a16="http://schemas.microsoft.com/office/drawing/2014/main" id="{F6E78D69-AD18-1AE3-3672-3C39D59BBD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" t="-5973" r="470" b="8019"/>
          <a:stretch>
            <a:fillRect/>
          </a:stretch>
        </p:blipFill>
        <p:spPr bwMode="auto">
          <a:xfrm>
            <a:off x="7807952" y="3893451"/>
            <a:ext cx="2418596" cy="260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hotograph of a poppy worn on a jean jacket">
            <a:extLst>
              <a:ext uri="{FF2B5EF4-FFF2-40B4-BE49-F238E27FC236}">
                <a16:creationId xmlns:a16="http://schemas.microsoft.com/office/drawing/2014/main" id="{6B46EBFB-02DB-A503-BD81-64995EF24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307" y="1163462"/>
            <a:ext cx="5059072" cy="264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24B390-6C9A-05F5-33F4-A143C17AA8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788" y="355600"/>
            <a:ext cx="10608500" cy="533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special day to remember</a:t>
            </a:r>
          </a:p>
        </p:txBody>
      </p:sp>
    </p:spTree>
    <p:extLst>
      <p:ext uri="{BB962C8B-B14F-4D97-AF65-F5344CB8AC3E}">
        <p14:creationId xmlns:p14="http://schemas.microsoft.com/office/powerpoint/2010/main" val="152090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512CC7-DB0E-A134-6776-C1EB12258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3DE877C-06AE-EC7F-EEFD-007180370C02}"/>
              </a:ext>
            </a:extLst>
          </p:cNvPr>
          <p:cNvSpPr txBox="1"/>
          <p:nvPr/>
        </p:nvSpPr>
        <p:spPr>
          <a:xfrm>
            <a:off x="839788" y="1109568"/>
            <a:ext cx="395935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memorial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special place that helps us remember.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visit memorials to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brave people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 events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memorial </a:t>
            </a:r>
            <a:r>
              <a:rPr lang="en-US" sz="2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tells a story </a:t>
            </a:r>
            <a:r>
              <a:rPr lang="en-US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about who or what we are remembering.</a:t>
            </a:r>
          </a:p>
          <a:p>
            <a:endParaRPr lang="en-US"/>
          </a:p>
        </p:txBody>
      </p:sp>
      <p:sp>
        <p:nvSpPr>
          <p:cNvPr id="17" name="Pensées 3" descr="Animated illustration of a group of people and Veterans gathering at a War Memorial on Remembrance Day with wreaths laid at the base of the memorial.">
            <a:extLst>
              <a:ext uri="{FF2B5EF4-FFF2-40B4-BE49-F238E27FC236}">
                <a16:creationId xmlns:a16="http://schemas.microsoft.com/office/drawing/2014/main" id="{A6EC0878-AA5B-0F25-2A47-55F5CEBC7B87}"/>
              </a:ext>
            </a:extLst>
          </p:cNvPr>
          <p:cNvSpPr/>
          <p:nvPr/>
        </p:nvSpPr>
        <p:spPr>
          <a:xfrm>
            <a:off x="4076700" y="878800"/>
            <a:ext cx="8115300" cy="5100399"/>
          </a:xfrm>
          <a:prstGeom prst="cloudCallout">
            <a:avLst>
              <a:gd name="adj1" fmla="val -31985"/>
              <a:gd name="adj2" fmla="val 58909"/>
            </a:avLst>
          </a:prstGeom>
          <a:solidFill>
            <a:schemeClr val="bg1">
              <a:lumMod val="85000"/>
              <a:alpha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1" descr="Animated illustration of a group of people and Veterans gathering at a War Memorial on Remembrance Day with wreaths laid at the base of the memorial.">
            <a:extLst>
              <a:ext uri="{FF2B5EF4-FFF2-40B4-BE49-F238E27FC236}">
                <a16:creationId xmlns:a16="http://schemas.microsoft.com/office/drawing/2014/main" id="{B8607B71-15F6-0553-991E-974AFEB89D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t="35035" r="2813" b="14998"/>
          <a:stretch>
            <a:fillRect/>
          </a:stretch>
        </p:blipFill>
        <p:spPr bwMode="auto">
          <a:xfrm>
            <a:off x="5696712" y="1773936"/>
            <a:ext cx="4654296" cy="3273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5322937-686D-A650-470B-859607E6860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788" y="355600"/>
            <a:ext cx="10608500" cy="533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special place for remembering</a:t>
            </a:r>
          </a:p>
        </p:txBody>
      </p:sp>
    </p:spTree>
    <p:extLst>
      <p:ext uri="{BB962C8B-B14F-4D97-AF65-F5344CB8AC3E}">
        <p14:creationId xmlns:p14="http://schemas.microsoft.com/office/powerpoint/2010/main" val="693390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C1113F-5F98-B53B-AF82-763E19B58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28F6F7-BA67-8360-C2B5-2238DD1A08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3328" y="126057"/>
            <a:ext cx="10763250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Let’s watch a video to learn more about memorials!</a:t>
            </a:r>
          </a:p>
        </p:txBody>
      </p:sp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2BC6A5E7-A7A5-1DAA-DF03-C800C02CC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660" y="1472181"/>
            <a:ext cx="8350679" cy="462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3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8A2AA-F01A-5615-2E43-2180375A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3F4D552-755D-37E1-65FF-0B23C0F91528}"/>
              </a:ext>
            </a:extLst>
          </p:cNvPr>
          <p:cNvSpPr txBox="1"/>
          <p:nvPr/>
        </p:nvSpPr>
        <p:spPr>
          <a:xfrm>
            <a:off x="858904" y="1108167"/>
            <a:ext cx="5924104" cy="5204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lvl="0">
              <a:lnSpc>
                <a:spcPct val="90000"/>
              </a:lnSpc>
              <a:spcAft>
                <a:spcPts val="600"/>
              </a:spcAft>
            </a:pPr>
            <a:r>
              <a:rPr lang="en-US" sz="2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Memorials help us remember </a:t>
            </a: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 people and events.</a:t>
            </a:r>
          </a:p>
          <a:p>
            <a:pPr marL="57150" lvl="0">
              <a:lnSpc>
                <a:spcPct val="90000"/>
              </a:lnSpc>
              <a:spcAft>
                <a:spcPts val="600"/>
              </a:spcAft>
            </a:pP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" lvl="0"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come in many shapes and sizes. </a:t>
            </a:r>
          </a:p>
          <a:p>
            <a:pPr marL="57150" lvl="0">
              <a:lnSpc>
                <a:spcPct val="90000"/>
              </a:lnSpc>
              <a:spcAft>
                <a:spcPts val="600"/>
              </a:spcAft>
            </a:pP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" lvl="0"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one tells a different story.</a:t>
            </a:r>
          </a:p>
          <a:p>
            <a:pPr marL="57150" lvl="0">
              <a:lnSpc>
                <a:spcPct val="90000"/>
              </a:lnSpc>
              <a:spcAft>
                <a:spcPts val="600"/>
              </a:spcAft>
            </a:pPr>
            <a:endParaRPr lang="en-US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" lvl="0"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Memorials are places where we can:</a:t>
            </a:r>
          </a:p>
          <a:p>
            <a:pPr marL="342900" lvl="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say thank you</a:t>
            </a:r>
          </a:p>
          <a:p>
            <a:pPr marL="342900" lvl="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kindness</a:t>
            </a:r>
          </a:p>
          <a:p>
            <a:pPr marL="342900" lvl="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 about helping others</a:t>
            </a:r>
          </a:p>
          <a:p>
            <a:pPr marL="342900" lvl="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the importance of peace</a:t>
            </a:r>
          </a:p>
          <a:p>
            <a:endParaRPr lang="en-US"/>
          </a:p>
        </p:txBody>
      </p:sp>
      <p:pic>
        <p:nvPicPr>
          <p:cNvPr id="3" name="Picture 2" descr="Colour photograph of a youth laying a poppy on Remembrance Day at the Tomb of the Unknown Soldier in Ottawa.">
            <a:extLst>
              <a:ext uri="{FF2B5EF4-FFF2-40B4-BE49-F238E27FC236}">
                <a16:creationId xmlns:a16="http://schemas.microsoft.com/office/drawing/2014/main" id="{F671A71D-BA87-3173-81BD-13E65B28C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0160"/>
          <a:stretch>
            <a:fillRect/>
          </a:stretch>
        </p:blipFill>
        <p:spPr bwMode="auto">
          <a:xfrm>
            <a:off x="6287709" y="2216077"/>
            <a:ext cx="5666547" cy="339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5B2994-ED71-78FD-1895-65956145602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9788" y="355600"/>
            <a:ext cx="10608500" cy="533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did we learn?</a:t>
            </a:r>
          </a:p>
        </p:txBody>
      </p:sp>
    </p:spTree>
    <p:extLst>
      <p:ext uri="{BB962C8B-B14F-4D97-AF65-F5344CB8AC3E}">
        <p14:creationId xmlns:p14="http://schemas.microsoft.com/office/powerpoint/2010/main" val="2898087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4FF8BA6947E4AA8685340DB4FACCE" ma:contentTypeVersion="27" ma:contentTypeDescription="Create a new document." ma:contentTypeScope="" ma:versionID="b355f9700622f8475fccd0c1d87585ec">
  <xsd:schema xmlns:xsd="http://www.w3.org/2001/XMLSchema" xmlns:xs="http://www.w3.org/2001/XMLSchema" xmlns:p="http://schemas.microsoft.com/office/2006/metadata/properties" xmlns:ns1="http://schemas.microsoft.com/sharepoint/v3" xmlns:ns2="d3475817-8aa0-463d-8033-9d47e24630b2" xmlns:ns3="eed7d0e8-ac63-4dee-bfa7-5c4c265525d9" xmlns:ns4="0c8e7898-adb1-4a21-9ea0-1fd6fd513e29" targetNamespace="http://schemas.microsoft.com/office/2006/metadata/properties" ma:root="true" ma:fieldsID="3d5198907ec40e38c63e290b2ab555a5" ns1:_="" ns2:_="" ns3:_="" ns4:_="">
    <xsd:import namespace="http://schemas.microsoft.com/sharepoint/v3"/>
    <xsd:import namespace="d3475817-8aa0-463d-8033-9d47e24630b2"/>
    <xsd:import namespace="eed7d0e8-ac63-4dee-bfa7-5c4c265525d9"/>
    <xsd:import namespace="0c8e7898-adb1-4a21-9ea0-1fd6fd513e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4:GCdocsDesc" minOccurs="0"/>
                <xsd:element ref="ns4:GCdocsDescFR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BillingMetadata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475817-8aa0-463d-8033-9d47e24630b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4" nillable="true" ma:displayName="Taxonomy Catch All Column" ma:hidden="true" ma:list="{ed2718d3-09bc-428c-852e-4caad582fe65}" ma:internalName="TaxCatchAll" ma:showField="CatchAllData" ma:web="d3475817-8aa0-463d-8033-9d47e24630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7d0e8-ac63-4dee-bfa7-5c4c265525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2576106-0640-4000-84dd-42f7612a60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8e7898-adb1-4a21-9ea0-1fd6fd513e29" elementFormDefault="qualified">
    <xsd:import namespace="http://schemas.microsoft.com/office/2006/documentManagement/types"/>
    <xsd:import namespace="http://schemas.microsoft.com/office/infopath/2007/PartnerControls"/>
    <xsd:element name="GCdocsDesc" ma:index="13" nillable="true" ma:displayName="Description (EN)" ma:internalName="GCdocsDesc">
      <xsd:simpleType>
        <xsd:restriction base="dms:Note"/>
      </xsd:simpleType>
    </xsd:element>
    <xsd:element name="GCdocsDescFR" ma:index="14" nillable="true" ma:displayName="Description (FR)" ma:internalName="GCdocsDescFR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GCdocsDescFR xmlns="0c8e7898-adb1-4a21-9ea0-1fd6fd513e29" xsi:nil="true"/>
    <_ip_UnifiedCompliancePolicyProperties xmlns="http://schemas.microsoft.com/sharepoint/v3" xsi:nil="true"/>
    <lcf76f155ced4ddcb4097134ff3c332f xmlns="eed7d0e8-ac63-4dee-bfa7-5c4c265525d9">
      <Terms xmlns="http://schemas.microsoft.com/office/infopath/2007/PartnerControls"/>
    </lcf76f155ced4ddcb4097134ff3c332f>
    <TaxCatchAll xmlns="d3475817-8aa0-463d-8033-9d47e24630b2"/>
    <GCdocsDesc xmlns="0c8e7898-adb1-4a21-9ea0-1fd6fd513e29" xsi:nil="true"/>
  </documentManagement>
</p:properties>
</file>

<file path=customXml/itemProps1.xml><?xml version="1.0" encoding="utf-8"?>
<ds:datastoreItem xmlns:ds="http://schemas.openxmlformats.org/officeDocument/2006/customXml" ds:itemID="{BED5D907-DD4B-451F-A69C-8A37EE35399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9C97ABB-0565-4815-B91B-E8CA557F1C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591711-66BB-4B96-A8B9-622F508DE489}">
  <ds:schemaRefs>
    <ds:schemaRef ds:uri="0c8e7898-adb1-4a21-9ea0-1fd6fd513e29"/>
    <ds:schemaRef ds:uri="d3475817-8aa0-463d-8033-9d47e24630b2"/>
    <ds:schemaRef ds:uri="eed7d0e8-ac63-4dee-bfa7-5c4c265525d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BDB0C4E3-1D78-4DBE-A000-92FB59904D57}">
  <ds:schemaRefs>
    <ds:schemaRef ds:uri="http://schemas.microsoft.com/sharepoint/v3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d3475817-8aa0-463d-8033-9d47e24630b2"/>
    <ds:schemaRef ds:uri="http://purl.org/dc/elements/1.1/"/>
    <ds:schemaRef ds:uri="http://schemas.microsoft.com/office/2006/metadata/properties"/>
    <ds:schemaRef ds:uri="eed7d0e8-ac63-4dee-bfa7-5c4c265525d9"/>
    <ds:schemaRef ds:uri="http://schemas.openxmlformats.org/package/2006/metadata/core-properties"/>
    <ds:schemaRef ds:uri="0c8e7898-adb1-4a21-9ea0-1fd6fd513e2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Office PowerPoint</Application>
  <PresentationFormat>Widescreen</PresentationFormat>
  <Paragraphs>118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A special place to remember</vt:lpstr>
      <vt:lpstr>What is remembering?</vt:lpstr>
      <vt:lpstr>Countries remember important things too!</vt:lpstr>
      <vt:lpstr>A special day to remember</vt:lpstr>
      <vt:lpstr>A special place for remembering</vt:lpstr>
      <vt:lpstr>Let’s watch a video to learn more about memorials!</vt:lpstr>
      <vt:lpstr>What did we learn?</vt:lpstr>
    </vt:vector>
  </TitlesOfParts>
  <Company>Veterans Affairs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P Schroeter (VAC/ACC)</dc:creator>
  <cp:lastModifiedBy>James Gordon (he/him | il/lui) [E] (VAC/ACC)</cp:lastModifiedBy>
  <cp:revision>2</cp:revision>
  <dcterms:created xsi:type="dcterms:W3CDTF">2026-04-15T16:28:25Z</dcterms:created>
  <dcterms:modified xsi:type="dcterms:W3CDTF">2026-09-21T16:27:32Z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-1143388782</vt:i4>
  </property>
  <property fmtid="{D5CDD505-2E9C-101B-9397-08002B2CF9AE}" pid="3" name="_NewReviewCycle">
    <vt:lpwstr/>
  </property>
  <property fmtid="{D5CDD505-2E9C-101B-9397-08002B2CF9AE}" pid="4" name="_EmailSubject">
    <vt:lpwstr>PPT template options for new learning materials - Memorials module</vt:lpwstr>
  </property>
  <property fmtid="{D5CDD505-2E9C-101B-9397-08002B2CF9AE}" pid="5" name="_AuthorEmail">
    <vt:lpwstr>richard.schroeter@veterans.gc.ca</vt:lpwstr>
  </property>
  <property fmtid="{D5CDD505-2E9C-101B-9397-08002B2CF9AE}" pid="6" name="_AuthorEmailDisplayName">
    <vt:lpwstr>Richard P Schroeter (VAC/ACC)</vt:lpwstr>
  </property>
  <property fmtid="{D5CDD505-2E9C-101B-9397-08002B2CF9AE}" pid="7" name="ContentTypeId">
    <vt:lpwstr>0x0101001EE4FF8BA6947E4AA8685340DB4FACCE</vt:lpwstr>
  </property>
</Properties>
</file>