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9"/>
  </p:notesMasterIdLst>
  <p:sldIdLst>
    <p:sldId id="256" r:id="rId6"/>
    <p:sldId id="343" r:id="rId7"/>
    <p:sldId id="341" r:id="rId8"/>
    <p:sldId id="348" r:id="rId9"/>
    <p:sldId id="259" r:id="rId10"/>
    <p:sldId id="347" r:id="rId11"/>
    <p:sldId id="342" r:id="rId12"/>
    <p:sldId id="346" r:id="rId13"/>
    <p:sldId id="279" r:id="rId14"/>
    <p:sldId id="349" r:id="rId15"/>
    <p:sldId id="345" r:id="rId16"/>
    <p:sldId id="350" r:id="rId17"/>
    <p:sldId id="33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D46C1A-E5A5-FBE9-D72E-51239EC6D0DF}" name="Amanda Kelly (she/her | elle) [E/F] (VAC/ACC)" initials="A(" userId="S::amanda.kelly@veterans.gc.ca::577ea8ae-3d16-411e-a979-6ae4340163e4" providerId="AD"/>
  <p188:author id="{363A894F-83E9-F203-C93C-7C0EC9DAE5C0}" name="Elizabeth Jill Paton (VAC/ACC)" initials="JP" userId="S::jill.paton@veterans.gc.ca::02e2f622-6222-463a-b3ba-ab337969573d" providerId="AD"/>
  <p188:author id="{A9EDEBAC-6743-67E5-FC54-6BBFAF70FADD}" name="Maureen Trainor (she/her | elle) (VAC/ACC)" initials="M(" userId="S::maureen.trainor@veterans.gc.ca::1e915eda-4208-495b-9dd5-c54d99d4f70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6" autoAdjust="0"/>
    <p:restoredTop sz="86432" autoAdjust="0"/>
  </p:normalViewPr>
  <p:slideViewPr>
    <p:cSldViewPr snapToGrid="0">
      <p:cViewPr varScale="1">
        <p:scale>
          <a:sx n="92" d="100"/>
          <a:sy n="92" d="100"/>
        </p:scale>
        <p:origin x="516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beth Jill Paton (VAC/ACC)" userId="02e2f622-6222-463a-b3ba-ab337969573d" providerId="ADAL" clId="{D24E02B8-694D-4781-9908-6C6A9696C55B}"/>
    <pc:docChg chg="modSld">
      <pc:chgData name="Elizabeth Jill Paton (VAC/ACC)" userId="02e2f622-6222-463a-b3ba-ab337969573d" providerId="ADAL" clId="{D24E02B8-694D-4781-9908-6C6A9696C55B}" dt="2026-08-14T17:39:54.620" v="0" actId="33553"/>
      <pc:docMkLst>
        <pc:docMk/>
      </pc:docMkLst>
      <pc:sldChg chg="modSp mod">
        <pc:chgData name="Elizabeth Jill Paton (VAC/ACC)" userId="02e2f622-6222-463a-b3ba-ab337969573d" providerId="ADAL" clId="{D24E02B8-694D-4781-9908-6C6A9696C55B}" dt="2026-08-14T17:39:54.620" v="0" actId="33553"/>
        <pc:sldMkLst>
          <pc:docMk/>
          <pc:sldMk cId="1157231339" sldId="259"/>
        </pc:sldMkLst>
        <pc:spChg chg="mod">
          <ac:chgData name="Elizabeth Jill Paton (VAC/ACC)" userId="02e2f622-6222-463a-b3ba-ab337969573d" providerId="ADAL" clId="{D24E02B8-694D-4781-9908-6C6A9696C55B}" dt="2026-08-14T17:39:54.620" v="0" actId="33553"/>
          <ac:spMkLst>
            <pc:docMk/>
            <pc:sldMk cId="1157231339" sldId="259"/>
            <ac:spMk id="2" creationId="{AA490B4F-EC52-B246-7F99-7D16F7DD942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32F64-3CCD-4E14-A98D-1A7F57488327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61D637-0670-40C9-A007-1B084C6C73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5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kqYmkdWlbo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an01.safelinks.protection.outlook.com/?url=https%3A%2F%2Fyoutu.be%2FJud06elFFew&amp;data=05%7C02%7Cjill.paton%40veterans.gc.ca%7C05c36da23bad48c4b34308dea21f9e30%7Cdfb1c2a23b9c46218c57576c528bfe74%7C0%7C0%7C639126453857049056%7CUnknown%7CTWFpbGZsb3d8eyJFbXB0eU1hcGkiOnRydWUsIlYiOiIwLjAuMDAwMCIsIlAiOiJXaW4zMiIsIkFOIjoiTWFpbCIsIldUIjoyfQ%3D%3D%7C0%7C%7C%7C&amp;sdata=OHlUESMhzCDIjs6omsAKC7U%2Fjb8A8WGOv0B94Iki36k%3D&amp;reserved=0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Notes de l'enseignant(e) </a:t>
            </a:r>
          </a:p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Expliquez que le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décodage consiste à trouver la signification de quelque chose en l’examinant attentivement.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</a:t>
            </a:r>
          </a:p>
          <a:p>
            <a:pPr fontAlgn="t"/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Insistez sur le fait que les monuments commémoratifs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sont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soigneusement conçus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pour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communiquer des idées.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Demandez aux élèves : </a:t>
            </a:r>
            <a:r>
              <a:rPr lang="fr-CA" sz="1200" b="0" i="1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Que peut tenter de nous communiquer un monument commémoratif?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45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DFF1E-8E8F-3BA2-3F2F-366C2A5AD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607A72-7462-8035-3A82-6A0287154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771C00-A834-B4FC-2F3B-471AAB4E4D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Notes de l’enseignant(e) 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Insistez sur l’idée de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parcours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ou de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transition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dans la conception.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Soulignez comment la structure montre physiquement le mouvement de la guerre vers la paix.</a:t>
            </a:r>
          </a:p>
          <a:p>
            <a:pPr fontAlgn="t"/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Insistez sur le fait que les monuments commémoratifs peuvent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représenter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des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actions et des rôles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, et pas seulement la perte.</a:t>
            </a:r>
          </a:p>
          <a:p>
            <a:endParaRPr lang="en-US" dirty="0"/>
          </a:p>
          <a:p>
            <a:r>
              <a:rPr lang="fr-CA" dirty="0"/>
              <a:t>Pour une exploration plus approfondie, regardez la vidéo de Patrimoine Canada </a:t>
            </a:r>
            <a:r>
              <a:rPr lang="fr-CA" sz="1200" dirty="0">
                <a:hlinkClick r:id="" action="ppaction://noaction"/>
              </a:rPr>
              <a:t>Réconciliation – </a:t>
            </a:r>
            <a:r>
              <a:rPr lang="fr-CA" sz="1200" dirty="0" err="1">
                <a:hlinkClick r:id="" action="ppaction://noaction"/>
              </a:rPr>
              <a:t>Décod’ART</a:t>
            </a:r>
            <a:r>
              <a:rPr lang="fr-CA" sz="1200" dirty="0">
                <a:hlinkClick r:id="" action="ppaction://noaction"/>
              </a:rPr>
              <a:t>: Monument au maintien de la paix (version pour les jeunes)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A3D357-557D-75A0-95DF-C2532685D3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344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148B9-C902-76F0-8EE3-257685498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675C1C-3A14-4C86-963A-A3AEE1EBDC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25ED22-C16B-D87D-C4F2-7D3B6CA26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Notes de l’enseignant(e) 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Mentionnez que ce monument commémoratif a une signification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culturelle et spirituelle.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Soulignez l’importance de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reconnaître les expériences et les contributions diverses</a:t>
            </a:r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.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Insistez sur le fait que les monuments commémoratifs peuvent refléter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différentes perspectives et traditions</a:t>
            </a:r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.</a:t>
            </a:r>
          </a:p>
          <a:p>
            <a:endParaRPr lang="en-US" dirty="0"/>
          </a:p>
          <a:p>
            <a:pPr>
              <a:defRPr/>
            </a:pPr>
            <a:r>
              <a:rPr lang="fr-CA" dirty="0"/>
              <a:t>Pour une exploration plus approfondie, regardez la vidéo de Patrimoine Canada </a:t>
            </a:r>
            <a:r>
              <a:rPr lang="fr-CA" sz="1200" dirty="0">
                <a:hlinkClick r:id="" action="ppaction://noaction"/>
              </a:rPr>
              <a:t>Monument national érigé en l’honneur des anciens combattants autochtones – </a:t>
            </a:r>
            <a:r>
              <a:rPr lang="fr-CA" sz="1200" dirty="0" err="1">
                <a:hlinkClick r:id="" action="ppaction://noaction"/>
              </a:rPr>
              <a:t>Décod’ART</a:t>
            </a:r>
            <a:r>
              <a:rPr lang="fr-CA" sz="1200" dirty="0">
                <a:hlinkClick r:id="" action="ppaction://noaction"/>
              </a:rPr>
              <a:t> (version pour les jeunes) </a:t>
            </a:r>
            <a:r>
              <a:rPr lang="fr-CA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FFD461-6BEA-2073-54E3-3D77414B22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99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43E2A-CD5B-C680-4DC7-B86CEAFCE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61DDA3-9E5E-52AE-207A-7D11C59D16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6BC2CA-CB79-4889-1E56-2D06A06DB7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Notes de l’enseignant(e) </a:t>
            </a:r>
          </a:p>
          <a:p>
            <a:pPr fontAlgn="t"/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Cette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activité est facultative</a:t>
            </a:r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.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Adaptez l’activité en fonction de ce que les élèves ont appris.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Ajustez le niveau de complexité de l’activité selon l’âge et la capacité des élèves.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Encouragez les élèves à réfléchir à la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façon dont leur conception sera comprise</a:t>
            </a:r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par les autres.</a:t>
            </a:r>
          </a:p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Aidez les élèves à préciser leurs idées en leur offrant des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options</a:t>
            </a:r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claires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, comme :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S’agira‑t‑il d’un nouveau monument commémoratif ou d’une nouvelle conception d’un monument commémoratif en hommage à des citoyens locaux morts à la guerre?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Rendra‑t‑il hommage au service et aux sacrifices d’un groupe particulier? Par exemple: 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les membres de l’armée de terre, de la marine ou de la force aérienne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les vétéranes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les vétérans d’un conflit particulier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un nouveau monument commémoratif de guerre?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un monument commémoratif en hommage aux animaux qui ont servi pendant la guerre? (Cela peut être une bonne option pour les jeunes élèves.)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fontAlgn="t">
              <a:buFont typeface="Arial" panose="020B0604020202020204" pitchFamily="34" charset="0"/>
              <a:buNone/>
            </a:pP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Pour une exploration plus approfondie, regardez la vidéo avec les élèves.  </a:t>
            </a:r>
          </a:p>
          <a:p>
            <a:pPr fontAlgn="t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5D68D5-BD23-72D8-50A0-B94B749D8F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090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80AA0-DD63-88DF-E919-B6C3F9216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DF527D-294C-AC30-929A-4B5AD1EB21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91DF72-5AE7-34C9-69C4-7CF5D82811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Notes de l’enseignant(e)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Les modèles de conception peuvent être dessinés ou faits à l’ordinateur.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Encouragez les élèves à inclure au moins un symbole et un personnage.</a:t>
            </a:r>
          </a:p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Si les élèves ont de la difficulté…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Demandez aux élèves : </a:t>
            </a:r>
          </a:p>
          <a:p>
            <a:pPr marL="171450" indent="-171450" fontAlgn="t">
              <a:buFontTx/>
              <a:buChar char="-"/>
            </a:pPr>
            <a:r>
              <a:rPr lang="fr-CA" sz="1200" b="0" i="1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Quelle est l'idée la plus importante que vous voulez transmettre aux gens? </a:t>
            </a:r>
          </a:p>
          <a:p>
            <a:pPr marL="171450" indent="-171450" fontAlgn="t">
              <a:buFontTx/>
              <a:buChar char="-"/>
            </a:pPr>
            <a:r>
              <a:rPr lang="fr-CA" sz="1200" b="0" i="1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Que pourriez-vous ajouter pour que les gens puissent comprendre cette idée sans avoir à leur expliquer?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EAC55C-2A97-44E3-29A1-89429AF063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620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BD960-77BC-03E1-283C-833D3F263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25D425-265A-8891-06D1-4349ABD2A1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85EFB3-BC8D-ECD6-0063-3764D3192F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Notes de l’enseignant(e) 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Mettez l’accent sur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l’honneur et le souvenir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en tant qu’objectif.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Demandez aux élèves : </a:t>
            </a:r>
            <a:r>
              <a:rPr lang="fr-CA" sz="1200" b="0" i="1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Quels sont les détails sur le monument qui indiquent qu’il s’agit d’un lieu pour se souvenir?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1CFF1-6F15-4B3C-6881-CCD3F7988C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347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C0099-4DEA-23A3-7602-EF1DA4A75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CD4ECA-64E1-58DB-53D9-1420493531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6F43D1-0A05-5CDA-885F-F87C1B9B4C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Notes de l’enseignant(e) </a:t>
            </a:r>
          </a:p>
          <a:p>
            <a:pPr fontAlgn="t"/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Insistez sur le fait que les monuments commémoratifs peuvent être différents les uns des autres, mais qu’ils partagent un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objectif commun</a:t>
            </a:r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.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Demandez aux élèves : 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- </a:t>
            </a:r>
            <a:r>
              <a:rPr lang="fr-CA" sz="1200" b="0" i="1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Quels sont les détails qui vous aident à comprendre ce que représente chaque monument commémoratif?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</a:t>
            </a:r>
          </a:p>
          <a:p>
            <a:pPr fontAlgn="t"/>
            <a:r>
              <a:rPr lang="fr-CA" sz="1200" b="0" i="1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- Comment la conception change‑t‑elle ce que vous remarquez ou ressentez?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7AE19-A7CE-7727-4657-50AC3A1EBD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585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90C67-865B-147F-B691-9FC563409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E75A43-3018-38FF-3092-B9DD17A51A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1815C3-D397-075F-FFAA-A7976E0414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Notes de l’enseignant(e) 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Utilisez un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exemple local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, si possible. Envisagez de mettre à jour cette diapositive avec une image d’un monument commémoratif ou d’un cénotaphe au sein de votre communauté.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Demandez aux élèves : 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- </a:t>
            </a:r>
            <a:r>
              <a:rPr lang="fr-CA" sz="1200" b="0" i="1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Pourquoi est-il important de se souvenir des gens de notre propre communauté?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- </a:t>
            </a:r>
            <a:r>
              <a:rPr lang="fr-CA" sz="1200" b="0" i="1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En quoi un tel monument peut-il nous sembler plus personnel qu’un monument national?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C2019D-D273-EECB-EFA1-F202C1BCDC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684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Notes de l’enseignant(e) 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Établissez un objectif de visionnement clair :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Remarquez les détails et réfléchissez à la conception de chaque monument commémoratif.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Rappelez aux élèves qu’ils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utiliseront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ce qu’ils ont vu plus tard.</a:t>
            </a:r>
          </a:p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Facultatif : Mettez la vidéo sur pause à la fin d’un segment sur un monument commémoratif pour demander aux élèves de parler d’un détail qu’ils ont remarqué.</a:t>
            </a:r>
          </a:p>
          <a:p>
            <a:endParaRPr lang="en-US" dirty="0"/>
          </a:p>
          <a:p>
            <a:r>
              <a:rPr lang="fr-CA" dirty="0"/>
              <a:t>Liens vers les vidéos</a:t>
            </a:r>
          </a:p>
          <a:p>
            <a:r>
              <a:rPr lang="fr-CA" dirty="0"/>
              <a:t>FR : </a:t>
            </a:r>
            <a:r>
              <a:rPr lang="fr-CA" u="sng" dirty="0">
                <a:hlinkClick r:id="rId3"/>
              </a:rPr>
              <a:t>https://youtu.be/vkqYmkdWlbo</a:t>
            </a:r>
            <a:r>
              <a:rPr lang="fr-CA" dirty="0"/>
              <a:t> </a:t>
            </a:r>
          </a:p>
          <a:p>
            <a:r>
              <a:rPr lang="fr-CA" dirty="0"/>
              <a:t>EN: </a:t>
            </a:r>
            <a:r>
              <a:rPr lang="fr-CA" u="sng" dirty="0">
                <a:hlinkClick r:id="rId4"/>
              </a:rPr>
              <a:t>https://youtu.be/Jud06elFFew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54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EC44D-49CC-D95D-11EF-867514778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E4E302-A3FE-536A-7A16-BAA4181E78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5218AB-1EE9-77CF-A3A0-8DB8AABF21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Notes de l’enseignant(e)</a:t>
            </a:r>
          </a:p>
          <a:p>
            <a:pPr fontAlgn="t"/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Insistez sur le fait que chaque nom représente une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vraie personne</a:t>
            </a:r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.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Demandez aux élèves : 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- </a:t>
            </a:r>
            <a:r>
              <a:rPr lang="fr-CA" sz="1200" b="0" i="1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Pourquoi est-il important de se souvenir des personnes, et pas seulement des événements?</a:t>
            </a:r>
          </a:p>
          <a:p>
            <a:pPr fontAlgn="t"/>
            <a:r>
              <a:rPr lang="fr-CA" sz="1200" b="0" i="1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- Comment un monument commémoratif peut-il nous aider à comprendre le passé?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8E432E-6158-39CE-C1EF-938F19838D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64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63CA8-C05F-61C1-0F1C-40B8DBDCC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127BCA-6F27-CEE4-1980-4E198F6341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2AC5B7-3852-E2DB-4461-0578F1285B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Notes de l'enseignant(e)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Expliquez que le décodage consiste à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chercher des indices pour comprendre</a:t>
            </a:r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la signification</a:t>
            </a:r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.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Insistez sur le fait que différentes personnes peuvent remarquer des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détails différents</a:t>
            </a:r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Demandez aux élèves 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- </a:t>
            </a:r>
            <a:r>
              <a:rPr lang="fr-CA" sz="1200" b="0" i="1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Quels types d’indices les artistes pourraient-ils inclure sur un monument commémoratif?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6D56A3-94D2-1CC8-0FAB-511874B451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649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4716B-A7B2-264A-DD20-D92CBFCE5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922BE0-813B-09FB-2669-0E407A9F2D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26F486-C1D1-DC29-2ADC-4E34E52D0E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Notes de l’enseignant(e) 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Soulignez que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le choix de chaque élément conceptuel est intentionnel.</a:t>
            </a:r>
          </a:p>
          <a:p>
            <a:pPr fontAlgn="t"/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Transition : Les élèves devront maintenant appliquer cette réflexion à de vrais exemples de monuments commémoratifs…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DBEA8-813D-B219-B9D5-9EF9794187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06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Notes de l’enseignant(e)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Associez chaque élément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à une idée ou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à une signification particulière.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Insistez sur la façon dont plusieurs éléments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 sont liés pour raconter une histoire à plusieurs niveaux.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20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Insistez sur le fait que les monuments commémoratifs peuvent </a:t>
            </a:r>
            <a:r>
              <a:rPr lang="fr-CA" sz="1200" b="0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montrer </a:t>
            </a:r>
            <a:r>
              <a:rPr lang="fr-CA" sz="1200" b="1" i="0" dirty="0">
                <a:solidFill>
                  <a:schemeClr val="tx1"/>
                </a:solidFill>
                <a:effectLst/>
                <a:latin typeface="+mn-lt"/>
                <a:ea typeface="+mn-lt"/>
                <a:cs typeface="+mn-cs"/>
              </a:rPr>
              <a:t>à la fois la fierté et le lourd tribut.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B6657-4662-2164-D5E0-1F3B729A1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D9E25-538B-A391-CA88-521D97B940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DB684-8C9A-A90F-5948-28E866867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8EA90-800E-E10D-F4B5-ABE4C2C9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9B199-CE9B-3448-68E7-F89B965C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76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0ECA4-5675-0178-214D-19E38E297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ABA38D-2E88-3075-F7E9-647743E10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C7090-0612-FF34-3B84-EAAC688A4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70BDB-F327-4549-2BD1-8A57FFF86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EF114-05A1-5235-C3E8-7A2D5AC93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2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25EDAB-9D3A-6B0C-6C3A-06B41266DD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41B2F-BFEB-CA03-936F-9DBD039957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62524-BF31-FA7F-38BA-87BB78EBD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88D13-9C5E-CB9C-1C83-6CD25222C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C0642-A894-32E0-4D28-D97B03CD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772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1438E-60AD-844D-5A1E-C1C672ACC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4F886-6BFB-ABB6-A38E-EBE581A5C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371EF-B4FC-7066-16C3-76674191D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196A5-A18A-AE4B-E13F-EBE23CDC9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A658B-0890-9D06-A618-D29E72AFC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6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79C59-1553-0307-5650-CB7C5CFE2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6810E-C67A-8DD0-B041-90518B23F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4FB75-C8A7-3B1D-BC20-7AC2614D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ECB37-1B89-9EE9-105B-EB36A3691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CA5AC-85CD-5F82-CF7E-60328FA36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5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2F769-9767-88A7-24B8-A1D4320FE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F85C7-46F0-0D8A-252B-0E1273A6CA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0A1E95-737A-B9C2-0E57-3B1A4C4CA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90F5DB-180B-78C0-B8D2-AF7292461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D2860-5581-272D-47FB-FF40F9025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86DA74-4A7E-B4C9-2B06-3C6F801E3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2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5BAA0-E23B-657B-E71D-09CE3FA4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B3722-0407-3609-2C63-622061460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B807B4-5ADC-B559-73E1-85F5D5C67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F99AB3-AF82-1D71-EC61-5AE8711EDC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280610-CDE1-8712-5514-9B54C21295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2ED83F-7952-B0F5-BF92-75C595B40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724502-27A3-F9E7-D587-F76CD7C4E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ECC31C-769D-0EA0-BA0D-06B37E77D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4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885E6-E388-4C8F-206E-8B62A428E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161C19-2C90-4EFE-241B-2EE9DE84D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F42D73-8FAB-DD01-C6C2-8CA9F011E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E77C36-6227-3033-D07D-2620D5397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520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6378E-4BBD-57F0-041D-58826183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6DF5CD-4A2D-A110-B7BC-D2113882D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80509D-6A07-DC7A-D8CD-A95AA0B49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76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05411-6DBA-70C9-BF33-6C3CA9E85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642FD-2741-25C4-6D30-F52B4AE29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9721C1-A96C-0483-65EF-442966888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61A48-8228-B891-9DA3-3E2A599B8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DC3DCA-7325-2D8C-841D-BC9A052E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DFED3-CE84-BD23-C1AA-564FD7E4A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966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F7CFE-ACA9-FC21-B42C-B36926674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1824ED-9B90-15A4-BEA7-BE6A06EB38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5F800B-086F-8F63-23B6-26B2CA655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B6DE2F-248F-56CC-2267-F4795626C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7D4AF-69AC-0AE3-61F7-765A7FEE8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C153F-423C-AB54-0DB1-C24004B97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79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26A3FE-905F-70A7-7B13-4D385453B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0D342C-64E1-D804-3106-B5C98E3FC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5DEA44-7FA0-5897-0614-658EFD54F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D0B96-0A7E-F729-45A6-18E4CEBD3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4D237-B050-ED6D-A0D1-26F2BEB49F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06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veterans.gc.ca/fr/commemoration/monuments-commemoratifs/canada/reconciliation" TargetMode="Externa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veterans.gc.ca/fr/commemoration/monuments-commemoratifs/canada/monument-national-erige-en-lhonneur-des-anciens-combattants-autochtones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veterans.gc.ca/fr/commemoration/monuments-commemoratifs/canada/monument-commemoratif-national-de-la-mission-du-canada-en-afghanistan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veterans.gc.ca/fr/commemoration/monuments-commemoratifs/canada/iqaluit-veterans-memoria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terans.gc.ca/fr/commemoration/monuments-commemoratifs/canada/national-war-memoria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eterans.gc.ca/fr/commemoration/monuments-commemoratifs/canada/winged-victory-1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hyperlink" Target="https://www.veterans.gc.ca/fr/commemoration/monuments-commemoratifs/canada/welcome-zion-congregational-church-memorial-window" TargetMode="External"/><Relationship Id="rId4" Type="http://schemas.openxmlformats.org/officeDocument/2006/relationships/hyperlink" Target="https://www.veterans.gc.ca/fr/commemoration/monuments-commemoratifs/canada/memorial-arch-1" TargetMode="External"/><Relationship Id="rId9" Type="http://schemas.openxmlformats.org/officeDocument/2006/relationships/hyperlink" Target="https://www.veterans.gc.ca/fr/commemoration/monuments-commemoratifs/canada/richmond-cenotaph-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veterans.gc.ca/fr/commemoration/monuments-commemoratifs/canada/forest-cenotaph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ud06elFFew?feature=oembed" TargetMode="Externa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veterans.gc.ca/fr/commemoration/monuments-commemoratifs/canada/remember-flanders-ottaw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veterans.gc.ca/fr/commemoration/monuments-commemoratifs/canada/dieppe-cenotaph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www.veterans.gc.ca/fr/commemoration/monuments-commemoratifs/canada/tomb-unknown-soldier-0" TargetMode="Externa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hyperlink" Target="https://www.veterans.gc.ca/fr/commemoration/monuments-commemoratifs/overseas/memorial-national-du-canada-vimy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30DAA45-0D23-9342-27EC-14382CE95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9422" y="1423305"/>
            <a:ext cx="9144000" cy="2387600"/>
          </a:xfrm>
        </p:spPr>
        <p:txBody>
          <a:bodyPr/>
          <a:lstStyle/>
          <a:p>
            <a:r>
              <a:rPr lang="fr-CA" dirty="0"/>
              <a:t>Décodage des monuments commémoratifs de guerre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66C8D376-0598-287F-DF8B-490D86A300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9422" y="3810905"/>
            <a:ext cx="9144000" cy="1655762"/>
          </a:xfrm>
        </p:spPr>
        <p:txBody>
          <a:bodyPr/>
          <a:lstStyle/>
          <a:p>
            <a:r>
              <a:rPr lang="fr-CA"/>
              <a:t>Chaque monument commémoratif raconte une histoire...</a:t>
            </a:r>
          </a:p>
        </p:txBody>
      </p:sp>
    </p:spTree>
    <p:extLst>
      <p:ext uri="{BB962C8B-B14F-4D97-AF65-F5344CB8AC3E}">
        <p14:creationId xmlns:p14="http://schemas.microsoft.com/office/powerpoint/2010/main" val="3135536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AE7CF-D013-FF53-A29C-8A82483C3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6FE63E-9FB3-C1C1-5F9F-813EF25EE0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4988" y="906644"/>
            <a:ext cx="5881855" cy="5595755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6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Quelle histoire ce monument commémoratif nous raconte‑t‑il?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Conflit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Au sol, le béton brisé représente la destruction causée par les guerres.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Aller de l’avant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Le chemin devient plus fluide pour symboliser la voie vers la paix.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Personnes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Trois gardiens de la paix représentent les Canadiens qui ont pour mission d’assurer la stabilité et d’aider les autres.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Unité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Les douze chênes représentent les provinces et les territoires du Canada au moment de sa construction</a:t>
            </a:r>
            <a:r>
              <a:rPr lang="fr-CA" sz="24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7" name="Picture 16" descr="Photographie en couleur montrant un gros plan du monument au maintien de la paix – Réconciliation. ">
            <a:extLst>
              <a:ext uri="{FF2B5EF4-FFF2-40B4-BE49-F238E27FC236}">
                <a16:creationId xmlns:a16="http://schemas.microsoft.com/office/drawing/2014/main" id="{129C8663-A8A9-0AA3-31E1-60494B95E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4183" y="10"/>
            <a:ext cx="5457817" cy="3337549"/>
          </a:xfrm>
          <a:prstGeom prst="rect">
            <a:avLst/>
          </a:prstGeom>
        </p:spPr>
      </p:pic>
      <p:pic>
        <p:nvPicPr>
          <p:cNvPr id="18" name="Picture 17" descr="Photographie en couleur montrant un gros plan du monument au maintien de la paix – Réconciliation. On y voit les murs brisés au sol, la voie vers la paix et trois gardiens de la paix.">
            <a:extLst>
              <a:ext uri="{FF2B5EF4-FFF2-40B4-BE49-F238E27FC236}">
                <a16:creationId xmlns:a16="http://schemas.microsoft.com/office/drawing/2014/main" id="{42308406-D828-758B-F7AE-8C8BB3317F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4174" y="3520439"/>
            <a:ext cx="5457817" cy="33375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82B865-87BA-9EC4-54EA-6853DA996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266106"/>
            <a:ext cx="10608500" cy="533400"/>
          </a:xfrm>
        </p:spPr>
        <p:txBody>
          <a:bodyPr/>
          <a:lstStyle/>
          <a:p>
            <a:r>
              <a:rPr lang="fr-CA" dirty="0"/>
              <a:t>Décodage du Monument au maintien de la paix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7F7965-79DC-7113-E534-EF89459BB9C5}"/>
              </a:ext>
            </a:extLst>
          </p:cNvPr>
          <p:cNvSpPr txBox="1"/>
          <p:nvPr/>
        </p:nvSpPr>
        <p:spPr>
          <a:xfrm>
            <a:off x="2004397" y="6455648"/>
            <a:ext cx="457111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fr-CA" sz="1400" dirty="0">
                <a:hlinkClick r:id="rId5"/>
              </a:rPr>
              <a:t>Réconciliation, Monument au maintien de la paix</a:t>
            </a:r>
            <a:endParaRPr lang="fr-CA" sz="1400" dirty="0"/>
          </a:p>
        </p:txBody>
      </p:sp>
    </p:spTree>
    <p:extLst>
      <p:ext uri="{BB962C8B-B14F-4D97-AF65-F5344CB8AC3E}">
        <p14:creationId xmlns:p14="http://schemas.microsoft.com/office/powerpoint/2010/main" val="3688117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BB2DC-A420-8AF4-2AB3-F3D2DE737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03EF3-0E36-5639-EE3C-9DC13A0B1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10608500" cy="533400"/>
          </a:xfrm>
        </p:spPr>
        <p:txBody>
          <a:bodyPr>
            <a:normAutofit fontScale="90000"/>
          </a:bodyPr>
          <a:lstStyle/>
          <a:p>
            <a:r>
              <a:rPr lang="fr-CA"/>
              <a:t>Décodage du Monument national aux anciens combattants autochtones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ABBA8-E8F3-11E3-412E-CF8A06FAC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1092200"/>
            <a:ext cx="6244185" cy="5765800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8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Quelle histoire ce monument commémoratif nous raconte‑t‑il?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30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Reconnaissance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3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Il rend hommage aux membres des Premières Nations, aux Métis et aux Inuits qui ont servi dans les Forces armées canadiennes.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30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Équilibre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3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Deux personnages tiennent des armes et deux autres tiennent des objets spirituels, montrant à la fois les traditions du service et de la culture.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30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Orientation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3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Un aigle se tient au‑dessus, représentant la vision et la connexion</a:t>
            </a:r>
            <a:r>
              <a:rPr lang="fr-CA" sz="30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30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Respect de la nature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3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Les sculptures d’animaux représentent la force, le soutien et l’orientation spirituelle.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3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Ce monument commémoratif reflète le </a:t>
            </a:r>
            <a:r>
              <a:rPr lang="fr-CA" sz="30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service militaire </a:t>
            </a:r>
            <a:r>
              <a:rPr lang="fr-CA" sz="3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et</a:t>
            </a:r>
            <a:r>
              <a:rPr lang="fr-CA" sz="30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l’identité culturelle.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endParaRPr lang="en-US" sz="2400" dirty="0">
              <a:latin typeface="Calibri"/>
              <a:ea typeface="Calibri"/>
              <a:cs typeface="Calibri"/>
            </a:endParaRPr>
          </a:p>
        </p:txBody>
      </p:sp>
      <p:pic>
        <p:nvPicPr>
          <p:cNvPr id="14" name="Picture 13" descr="Photographie aérienne en couleur du Monument national aux anciens combattants autochtones à Ottawa.">
            <a:extLst>
              <a:ext uri="{FF2B5EF4-FFF2-40B4-BE49-F238E27FC236}">
                <a16:creationId xmlns:a16="http://schemas.microsoft.com/office/drawing/2014/main" id="{F9400A58-0C3B-4625-8700-F124513EE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05833" y="889000"/>
            <a:ext cx="2386167" cy="2779092"/>
          </a:xfrm>
          <a:prstGeom prst="rect">
            <a:avLst/>
          </a:prstGeom>
        </p:spPr>
      </p:pic>
      <p:pic>
        <p:nvPicPr>
          <p:cNvPr id="18" name="Picture 17" descr="Photographie en couleur du Monument national aux anciens combattants autochtones à Ottawa.">
            <a:extLst>
              <a:ext uri="{FF2B5EF4-FFF2-40B4-BE49-F238E27FC236}">
                <a16:creationId xmlns:a16="http://schemas.microsoft.com/office/drawing/2014/main" id="{30CA24F5-E93B-5B96-82C3-AB948388D5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91249" y="889000"/>
            <a:ext cx="2714584" cy="2706658"/>
          </a:xfrm>
          <a:prstGeom prst="rect">
            <a:avLst/>
          </a:prstGeom>
        </p:spPr>
      </p:pic>
      <p:pic>
        <p:nvPicPr>
          <p:cNvPr id="20" name="Picture 19" descr="Photographie en couleur du Monument national aux anciens combattants autochtones à Ottawa. Des couronnes de fleurs sont placées à la base du monument.">
            <a:extLst>
              <a:ext uri="{FF2B5EF4-FFF2-40B4-BE49-F238E27FC236}">
                <a16:creationId xmlns:a16="http://schemas.microsoft.com/office/drawing/2014/main" id="{A432E124-5235-E840-6E00-F43C2E3B4D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972" y="3503951"/>
            <a:ext cx="5108028" cy="340960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F89F54F-8D55-07E4-FEC1-03C127C03CBD}"/>
              </a:ext>
            </a:extLst>
          </p:cNvPr>
          <p:cNvSpPr txBox="1"/>
          <p:nvPr/>
        </p:nvSpPr>
        <p:spPr>
          <a:xfrm>
            <a:off x="501445" y="6502400"/>
            <a:ext cx="646273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fr-CA" sz="1400" dirty="0">
                <a:hlinkClick r:id="rId6"/>
              </a:rPr>
              <a:t>Monument national érigé en l’honneur des anciens combattants autochtones</a:t>
            </a:r>
            <a:endParaRPr lang="fr-CA" sz="1400" dirty="0"/>
          </a:p>
        </p:txBody>
      </p:sp>
    </p:spTree>
    <p:extLst>
      <p:ext uri="{BB962C8B-B14F-4D97-AF65-F5344CB8AC3E}">
        <p14:creationId xmlns:p14="http://schemas.microsoft.com/office/powerpoint/2010/main" val="2579088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C5020-3E21-BFBF-9079-7ACAF480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hotographie en couleur du concepteur Adrian Stimson travaillant sur un modèle pour le Monument commémoratif national de la mission du Canada en Afghanistan.">
            <a:extLst>
              <a:ext uri="{FF2B5EF4-FFF2-40B4-BE49-F238E27FC236}">
                <a16:creationId xmlns:a16="http://schemas.microsoft.com/office/drawing/2014/main" id="{14757A13-8F73-2811-455D-5D7E8A665A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3576"/>
          <a:stretch>
            <a:fillRect/>
          </a:stretch>
        </p:blipFill>
        <p:spPr>
          <a:xfrm>
            <a:off x="6739773" y="1880887"/>
            <a:ext cx="5095134" cy="33159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828397-2999-17A3-1A2A-18ECF73DE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fr-CA"/>
              <a:t>À toi d’être un concepteur!</a:t>
            </a:r>
          </a:p>
        </p:txBody>
      </p:sp>
      <p:sp>
        <p:nvSpPr>
          <p:cNvPr id="4" name="Text Placeholder 3" descr="Photographie en couleur du concepteur Adrian Stimson travaillant sur un modèle pour le Monument commémoratif national de la mission du Canada en Afghanistan.">
            <a:extLst>
              <a:ext uri="{FF2B5EF4-FFF2-40B4-BE49-F238E27FC236}">
                <a16:creationId xmlns:a16="http://schemas.microsoft.com/office/drawing/2014/main" id="{B490DB41-0608-A644-7BBA-1967BEEB97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7873" y="1004479"/>
            <a:ext cx="11224578" cy="3068284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r>
              <a:rPr lang="fr-CA" sz="96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Si tu devais concevoir un monument pour rendre hommage aux Canadiens en uniforme, à quoi ressemblerait‑il? </a:t>
            </a:r>
          </a:p>
          <a:p>
            <a:endParaRPr lang="fr-CA" sz="96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r>
              <a:rPr lang="fr-CA" sz="9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Pose-toi les questions suivantes :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fr-CA" sz="9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Que souhaites‑tu commémorer ou </a:t>
            </a:r>
          </a:p>
          <a:p>
            <a:r>
              <a:rPr lang="fr-CA" sz="9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	    qui souhaites-tu commémorer?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fr-CA" sz="9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Quelle histoire souhaites-tu raconter?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fr-CA" sz="9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Quel message souhaites-tu communiquer</a:t>
            </a:r>
          </a:p>
          <a:p>
            <a:r>
              <a:rPr lang="fr-CA" sz="9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	    aux autres?</a:t>
            </a:r>
          </a:p>
          <a:p>
            <a:r>
              <a:rPr lang="fr-CA" sz="96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Pensons à des sujets pour notre</a:t>
            </a:r>
          </a:p>
          <a:p>
            <a:r>
              <a:rPr lang="fr-CA" sz="96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monument commémoratif…</a:t>
            </a:r>
          </a:p>
          <a:p>
            <a:endParaRPr lang="en-US" sz="9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8000" dirty="0">
              <a:latin typeface="Calibri"/>
              <a:ea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B152FD-B30C-40F7-355E-1A069D2274FA}"/>
              </a:ext>
            </a:extLst>
          </p:cNvPr>
          <p:cNvSpPr txBox="1"/>
          <p:nvPr/>
        </p:nvSpPr>
        <p:spPr>
          <a:xfrm>
            <a:off x="743712" y="5380672"/>
            <a:ext cx="5086450" cy="1477328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fr-CA" b="1" dirty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Complète ces phrases avant de commencer :</a:t>
            </a:r>
          </a:p>
          <a:p>
            <a:endParaRPr lang="en-US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CA" dirty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Mon monument commémoratif porte sur ______. </a:t>
            </a:r>
          </a:p>
          <a:p>
            <a:r>
              <a:rPr lang="fr-CA" dirty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Il est important de se souvenir parce que…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700CC2-7275-D7DA-381A-A9AF9D41E934}"/>
              </a:ext>
            </a:extLst>
          </p:cNvPr>
          <p:cNvSpPr txBox="1"/>
          <p:nvPr/>
        </p:nvSpPr>
        <p:spPr>
          <a:xfrm>
            <a:off x="6739773" y="5703917"/>
            <a:ext cx="5095133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CA" sz="1400" dirty="0"/>
              <a:t>Le concepteur Adrian Stimson travaillant sur un modèle pour le</a:t>
            </a:r>
          </a:p>
          <a:p>
            <a:pPr algn="ctr"/>
            <a:r>
              <a:rPr lang="fr-CA" sz="1400" dirty="0">
                <a:hlinkClick r:id="rId4"/>
              </a:rPr>
              <a:t>Monument commémoratif national de la mission du Canada en Afghanistan</a:t>
            </a:r>
            <a:endParaRPr lang="fr-CA" sz="1400" dirty="0"/>
          </a:p>
        </p:txBody>
      </p:sp>
    </p:spTree>
    <p:extLst>
      <p:ext uri="{BB962C8B-B14F-4D97-AF65-F5344CB8AC3E}">
        <p14:creationId xmlns:p14="http://schemas.microsoft.com/office/powerpoint/2010/main" val="952073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D68A1-4556-9F8F-971A-B53F2CFEB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0AF80-0C32-267A-33FA-510785F4B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5" y="547639"/>
            <a:ext cx="10608500" cy="533400"/>
          </a:xfrm>
        </p:spPr>
        <p:txBody>
          <a:bodyPr>
            <a:normAutofit fontScale="90000"/>
          </a:bodyPr>
          <a:lstStyle/>
          <a:p>
            <a:r>
              <a:rPr lang="fr-CA" dirty="0"/>
              <a:t>Que devrait inclure votre monument </a:t>
            </a:r>
            <a:br>
              <a:rPr lang="fr-CA" dirty="0"/>
            </a:br>
            <a:r>
              <a:rPr lang="fr-CA" dirty="0"/>
              <a:t>commémoratif?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3D40F7-9AF6-241E-D615-68E67B6307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5" y="1422400"/>
            <a:ext cx="6336519" cy="4776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dirty="0">
                <a:latin typeface="Calibri"/>
                <a:ea typeface="Calibri"/>
                <a:cs typeface="Calibri"/>
              </a:rPr>
              <a:t>Des</a:t>
            </a:r>
            <a:r>
              <a:rPr lang="fr-CA" sz="2400" b="1" dirty="0">
                <a:latin typeface="Calibri"/>
                <a:ea typeface="Calibri"/>
                <a:cs typeface="Calibri"/>
              </a:rPr>
              <a:t> symboles </a:t>
            </a:r>
            <a:r>
              <a:rPr lang="fr-CA" sz="2400" dirty="0">
                <a:latin typeface="Calibri"/>
                <a:ea typeface="Calibri"/>
                <a:cs typeface="Calibri"/>
              </a:rPr>
              <a:t>qui représentent vos idées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400" b="1" dirty="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dirty="0">
                <a:latin typeface="Calibri"/>
                <a:ea typeface="Calibri"/>
                <a:cs typeface="Calibri"/>
              </a:rPr>
              <a:t>Des</a:t>
            </a:r>
            <a:r>
              <a:rPr lang="fr-CA" sz="2400" b="1" dirty="0">
                <a:latin typeface="Calibri"/>
                <a:ea typeface="Calibri"/>
                <a:cs typeface="Calibri"/>
              </a:rPr>
              <a:t> statues </a:t>
            </a:r>
            <a:r>
              <a:rPr lang="fr-CA" sz="2400" dirty="0">
                <a:latin typeface="Calibri"/>
                <a:ea typeface="Calibri"/>
                <a:cs typeface="Calibri"/>
              </a:rPr>
              <a:t>de personnes ou d’animaux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400" b="1" dirty="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dirty="0">
                <a:latin typeface="Calibri"/>
                <a:ea typeface="Calibri"/>
                <a:cs typeface="Calibri"/>
              </a:rPr>
              <a:t>Des</a:t>
            </a:r>
            <a:r>
              <a:rPr lang="fr-CA" sz="2400" b="1" dirty="0">
                <a:latin typeface="Calibri"/>
                <a:ea typeface="Calibri"/>
                <a:cs typeface="Calibri"/>
              </a:rPr>
              <a:t> noms ou des dates </a:t>
            </a:r>
            <a:r>
              <a:rPr lang="fr-CA" sz="2400" dirty="0">
                <a:latin typeface="Calibri"/>
                <a:ea typeface="Calibri"/>
                <a:cs typeface="Calibri"/>
              </a:rPr>
              <a:t>pour montrer à qui ou à quoi le monument rend hommage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400" b="1" dirty="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dirty="0">
                <a:latin typeface="Calibri"/>
                <a:ea typeface="Calibri"/>
                <a:cs typeface="Calibri"/>
              </a:rPr>
              <a:t>Des</a:t>
            </a:r>
            <a:r>
              <a:rPr lang="fr-CA" sz="2400" b="1" dirty="0">
                <a:latin typeface="Calibri"/>
                <a:ea typeface="Calibri"/>
                <a:cs typeface="Calibri"/>
              </a:rPr>
              <a:t> matériaux </a:t>
            </a:r>
            <a:r>
              <a:rPr lang="fr-CA" sz="2400" dirty="0">
                <a:latin typeface="Calibri"/>
                <a:ea typeface="Calibri"/>
                <a:cs typeface="Calibri"/>
              </a:rPr>
              <a:t>comme de la pierre, du métal ou du verre qui aident à démontrer la signification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 descr="Photographie en couleur du Monument aux vétérans d’Iqaluit, au Nunavut. Il s’agit d’une feuille d’érable en granit noir posée sur une base horizontale. L’inscription « Nous nous souviendrons » est gravée en anglais, en français et en Inuktitut. ">
            <a:extLst>
              <a:ext uri="{FF2B5EF4-FFF2-40B4-BE49-F238E27FC236}">
                <a16:creationId xmlns:a16="http://schemas.microsoft.com/office/drawing/2014/main" id="{61201D92-72E2-41D1-1ED5-D691D86AE0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072" t="51" r="10475"/>
          <a:stretch>
            <a:fillRect/>
          </a:stretch>
        </p:blipFill>
        <p:spPr>
          <a:xfrm>
            <a:off x="7372736" y="0"/>
            <a:ext cx="4819264" cy="68583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53A12E-1190-B434-1239-6BCDF9A54CB6}"/>
              </a:ext>
            </a:extLst>
          </p:cNvPr>
          <p:cNvSpPr txBox="1"/>
          <p:nvPr/>
        </p:nvSpPr>
        <p:spPr>
          <a:xfrm>
            <a:off x="3962899" y="6348511"/>
            <a:ext cx="3409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A" sz="1400" dirty="0">
                <a:hlinkClick r:id="rId4"/>
              </a:rPr>
              <a:t>Monument aux vétérans d’Iqaluit</a:t>
            </a:r>
            <a:endParaRPr lang="fr-CA" sz="1400" dirty="0"/>
          </a:p>
        </p:txBody>
      </p:sp>
    </p:spTree>
    <p:extLst>
      <p:ext uri="{BB962C8B-B14F-4D97-AF65-F5344CB8AC3E}">
        <p14:creationId xmlns:p14="http://schemas.microsoft.com/office/powerpoint/2010/main" val="2703197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5E7FE-34E5-3160-4F20-7665DF387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1BD4E-A2AB-E81A-FC58-4F9386B19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750" y="845531"/>
            <a:ext cx="10608500" cy="533400"/>
          </a:xfrm>
        </p:spPr>
        <p:txBody>
          <a:bodyPr>
            <a:normAutofit fontScale="90000"/>
          </a:bodyPr>
          <a:lstStyle/>
          <a:p>
            <a:r>
              <a:rPr lang="fr-CA" dirty="0"/>
              <a:t>Qu’est-ce qu’un monument </a:t>
            </a:r>
            <a:br>
              <a:rPr lang="fr-CA" dirty="0"/>
            </a:br>
            <a:r>
              <a:rPr lang="fr-CA" dirty="0"/>
              <a:t>commémoratif de guerre?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F11FAD-4683-151D-202E-F816444A22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1750" y="1701761"/>
            <a:ext cx="6090581" cy="3735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dirty="0">
                <a:latin typeface="Calibri"/>
                <a:ea typeface="Calibri"/>
                <a:cs typeface="Calibri"/>
              </a:rPr>
              <a:t>Un </a:t>
            </a:r>
            <a:r>
              <a:rPr lang="fr-CA" sz="2400" b="1" dirty="0">
                <a:latin typeface="Calibri"/>
                <a:ea typeface="Calibri"/>
                <a:cs typeface="Calibri"/>
              </a:rPr>
              <a:t>monument commémoratif de guerre </a:t>
            </a:r>
            <a:r>
              <a:rPr lang="fr-CA" sz="2400" dirty="0">
                <a:latin typeface="Calibri"/>
                <a:ea typeface="Calibri"/>
                <a:cs typeface="Calibri"/>
              </a:rPr>
              <a:t>vise à 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latin typeface="Calibri"/>
                <a:ea typeface="Calibri"/>
                <a:cs typeface="Calibri"/>
              </a:rPr>
              <a:t>rendre hommage et à se souvenir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des personnes courageuses</a:t>
            </a:r>
            <a:r>
              <a:rPr lang="fr-CA" sz="2400" b="1" dirty="0">
                <a:latin typeface="Calibri"/>
                <a:ea typeface="Calibri"/>
                <a:cs typeface="Calibri"/>
              </a:rPr>
              <a:t> qui ont perdu la vie </a:t>
            </a:r>
            <a:r>
              <a:rPr lang="fr-CA" sz="2400" dirty="0">
                <a:latin typeface="Calibri"/>
                <a:ea typeface="Calibri"/>
                <a:cs typeface="Calibri"/>
              </a:rPr>
              <a:t>en servant notre pays,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à souligner </a:t>
            </a:r>
            <a:r>
              <a:rPr lang="fr-CA" sz="2400" b="1" dirty="0">
                <a:latin typeface="Calibri"/>
                <a:ea typeface="Calibri"/>
                <a:cs typeface="Calibri"/>
              </a:rPr>
              <a:t>des événements importants </a:t>
            </a:r>
            <a:r>
              <a:rPr lang="fr-CA" sz="2400" dirty="0">
                <a:latin typeface="Calibri"/>
                <a:ea typeface="Calibri"/>
                <a:cs typeface="Calibri"/>
              </a:rPr>
              <a:t>de l’histoire militaire du Canada.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fr-CA" sz="2400" dirty="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200" dirty="0">
              <a:latin typeface="Calibri"/>
              <a:ea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E3E122-585C-6803-51BB-2C4544FB6470}"/>
              </a:ext>
            </a:extLst>
          </p:cNvPr>
          <p:cNvSpPr txBox="1"/>
          <p:nvPr/>
        </p:nvSpPr>
        <p:spPr>
          <a:xfrm>
            <a:off x="3149191" y="6194624"/>
            <a:ext cx="445476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fr-CA" sz="1400" dirty="0">
                <a:hlinkClick r:id="rId3"/>
              </a:rPr>
              <a:t>Monument commémoratif de guerre du Canada</a:t>
            </a:r>
            <a:endParaRPr lang="fr-CA" sz="1400" dirty="0"/>
          </a:p>
        </p:txBody>
      </p:sp>
      <p:pic>
        <p:nvPicPr>
          <p:cNvPr id="5" name="Picture 6" descr="Photographie en couleur montrant un gros plan des statues figurant au‑dessus du Monument commémoratif de guerre du Canada.">
            <a:extLst>
              <a:ext uri="{FF2B5EF4-FFF2-40B4-BE49-F238E27FC236}">
                <a16:creationId xmlns:a16="http://schemas.microsoft.com/office/drawing/2014/main" id="{14522374-72EC-9FE2-E2FB-19DD35EA6D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6"/>
          <a:stretch>
            <a:fillRect/>
          </a:stretch>
        </p:blipFill>
        <p:spPr bwMode="auto">
          <a:xfrm>
            <a:off x="7737231" y="10"/>
            <a:ext cx="445476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194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719F7-EBD7-167B-42D3-5A7AA869B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E7EF4-5FC3-51D6-84F4-901C794DB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10608500" cy="533400"/>
          </a:xfrm>
        </p:spPr>
        <p:txBody>
          <a:bodyPr>
            <a:normAutofit fontScale="90000"/>
          </a:bodyPr>
          <a:lstStyle/>
          <a:p>
            <a:r>
              <a:rPr lang="fr-CA" dirty="0"/>
              <a:t>Les monuments commémoratifs de guerre </a:t>
            </a:r>
            <a:br>
              <a:rPr lang="fr-CA" dirty="0"/>
            </a:br>
            <a:r>
              <a:rPr lang="fr-CA" dirty="0"/>
              <a:t>prennent de nombreuses formes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B484B6-48B0-F64E-8A0E-2452D849CE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737" y="1187561"/>
            <a:ext cx="6519029" cy="496228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latin typeface="Calibri"/>
                <a:ea typeface="Calibri"/>
                <a:cs typeface="Calibri"/>
              </a:rPr>
              <a:t>On trouve des monuments commémoratifs dans les communautés du Canada et du monde entier.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dirty="0">
                <a:latin typeface="Calibri"/>
                <a:ea typeface="Calibri"/>
                <a:cs typeface="Calibri"/>
              </a:rPr>
              <a:t>Ils peuvent être très différents les uns des autres, par exemple, il peut s’agir :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de plaques sur lesquelles sont inscrits des noms,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de statues ou de monuments,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de croix ou de cénotaphes,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de vitraux commémoratifs,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de parcs, de ponts ou d’écoles.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latin typeface="Calibri"/>
                <a:ea typeface="Calibri"/>
                <a:cs typeface="Calibri"/>
              </a:rPr>
              <a:t>Chaque monument commémoratif raconte une histoire à sa façon.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000" dirty="0">
              <a:latin typeface="Calibri"/>
              <a:ea typeface="Calibri"/>
              <a:cs typeface="Calibri"/>
            </a:endParaRPr>
          </a:p>
        </p:txBody>
      </p:sp>
      <p:pic>
        <p:nvPicPr>
          <p:cNvPr id="5122" name="Picture 2" descr="Gros plan d'une plaque en bronze sur laquelle sont inscrits les noms de soldats qui ont perdu la vie pendant la Première Guerre mondiale.">
            <a:extLst>
              <a:ext uri="{FF2B5EF4-FFF2-40B4-BE49-F238E27FC236}">
                <a16:creationId xmlns:a16="http://schemas.microsoft.com/office/drawing/2014/main" id="{05D6E783-8D2B-E958-EDC8-988ADE9CEA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808" y="3668704"/>
            <a:ext cx="2073282" cy="286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89C951-D44D-307E-05CE-0EFFA6BB295B}"/>
              </a:ext>
            </a:extLst>
          </p:cNvPr>
          <p:cNvSpPr txBox="1"/>
          <p:nvPr/>
        </p:nvSpPr>
        <p:spPr>
          <a:xfrm>
            <a:off x="9742743" y="6571532"/>
            <a:ext cx="21343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800" dirty="0">
                <a:hlinkClick r:id="rId4"/>
              </a:rPr>
              <a:t>Arche du Souvenir de Cumberland</a:t>
            </a:r>
            <a:endParaRPr lang="fr-CA" sz="800" dirty="0"/>
          </a:p>
        </p:txBody>
      </p:sp>
      <p:pic>
        <p:nvPicPr>
          <p:cNvPr id="5" name="Picture 2" descr="Statue d’un soldat porté par un ange avec des ailes.">
            <a:extLst>
              <a:ext uri="{FF2B5EF4-FFF2-40B4-BE49-F238E27FC236}">
                <a16:creationId xmlns:a16="http://schemas.microsoft.com/office/drawing/2014/main" id="{1EE883C5-8085-2929-87D5-442EF47C1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465" y="355600"/>
            <a:ext cx="1927679" cy="297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Photographie d’un monument commémoratif en pierre avec une croix sur le dessus. Des couronnes de fleurs sont déposées à la base du monument. ">
            <a:extLst>
              <a:ext uri="{FF2B5EF4-FFF2-40B4-BE49-F238E27FC236}">
                <a16:creationId xmlns:a16="http://schemas.microsoft.com/office/drawing/2014/main" id="{355AB3A0-E243-6784-4070-5AC0CF7549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2539" y="3624960"/>
            <a:ext cx="2151530" cy="2912637"/>
          </a:xfrm>
          <a:prstGeom prst="rect">
            <a:avLst/>
          </a:prstGeom>
        </p:spPr>
      </p:pic>
      <p:pic>
        <p:nvPicPr>
          <p:cNvPr id="7" name="Picture 2" descr="Photographie d’un vitrail exposé au Musée canadien de la guerre. À l’origine, le vitrail se trouvait dans une église à Ottawa. Le vitrail est dédié à quatre membres de la congrégation morts en service. Le vitrail comprend divers symboles colorés, dont une couronne, une croix et des coquelicots.">
            <a:extLst>
              <a:ext uri="{FF2B5EF4-FFF2-40B4-BE49-F238E27FC236}">
                <a16:creationId xmlns:a16="http://schemas.microsoft.com/office/drawing/2014/main" id="{4EE39730-DBB1-D81A-3919-EE468C842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1050" y="433950"/>
            <a:ext cx="1508909" cy="280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BCB85F-3A9C-C39F-26F6-C2F789A3EAB3}"/>
              </a:ext>
            </a:extLst>
          </p:cNvPr>
          <p:cNvSpPr txBox="1"/>
          <p:nvPr/>
        </p:nvSpPr>
        <p:spPr>
          <a:xfrm>
            <a:off x="7380527" y="3286333"/>
            <a:ext cx="236221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CA" sz="900" dirty="0">
                <a:hlinkClick r:id="rId8"/>
              </a:rPr>
              <a:t>Ange de la Victoire</a:t>
            </a:r>
            <a:endParaRPr lang="fr-CA" sz="9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5EB97F-D233-90F5-06B0-99450FC8C8DC}"/>
              </a:ext>
            </a:extLst>
          </p:cNvPr>
          <p:cNvSpPr txBox="1"/>
          <p:nvPr/>
        </p:nvSpPr>
        <p:spPr>
          <a:xfrm>
            <a:off x="7462539" y="6537597"/>
            <a:ext cx="230049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CA" sz="900" dirty="0">
                <a:hlinkClick r:id="rId9"/>
              </a:rPr>
              <a:t>Cénotaphe de Richmond</a:t>
            </a:r>
            <a:endParaRPr lang="fr-CA" sz="9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CEA50E-6C1D-6F95-4F4E-E0E5F040DD1C}"/>
              </a:ext>
            </a:extLst>
          </p:cNvPr>
          <p:cNvSpPr txBox="1"/>
          <p:nvPr/>
        </p:nvSpPr>
        <p:spPr>
          <a:xfrm>
            <a:off x="9932482" y="3189296"/>
            <a:ext cx="179895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900" dirty="0">
                <a:hlinkClick r:id="rId10"/>
              </a:rPr>
              <a:t>Vitrail commémoratif de la Welcome Zion </a:t>
            </a:r>
            <a:r>
              <a:rPr lang="fr-FR" sz="900" dirty="0" err="1">
                <a:hlinkClick r:id="rId10"/>
              </a:rPr>
              <a:t>Congregational</a:t>
            </a:r>
            <a:r>
              <a:rPr lang="fr-FR" sz="900" dirty="0">
                <a:hlinkClick r:id="rId10"/>
              </a:rPr>
              <a:t> Church</a:t>
            </a:r>
            <a:endParaRPr lang="fr-CA" sz="900" dirty="0"/>
          </a:p>
        </p:txBody>
      </p:sp>
    </p:spTree>
    <p:extLst>
      <p:ext uri="{BB962C8B-B14F-4D97-AF65-F5344CB8AC3E}">
        <p14:creationId xmlns:p14="http://schemas.microsoft.com/office/powerpoint/2010/main" val="611282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082BB-CF67-F511-C938-51505704F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8C78D-39E7-B35B-5012-06EDC32A0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621" y="579146"/>
            <a:ext cx="10608500" cy="533400"/>
          </a:xfrm>
        </p:spPr>
        <p:txBody>
          <a:bodyPr>
            <a:normAutofit fontScale="90000"/>
          </a:bodyPr>
          <a:lstStyle/>
          <a:p>
            <a:r>
              <a:rPr lang="fr-CA" dirty="0"/>
              <a:t>La commémoration au sein de nos </a:t>
            </a:r>
            <a:br>
              <a:rPr lang="fr-CA" dirty="0"/>
            </a:br>
            <a:r>
              <a:rPr lang="fr-CA" dirty="0"/>
              <a:t>communautés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F5B92A-4432-F36F-7848-EF9A759929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8401" y="1266434"/>
            <a:ext cx="6738764" cy="523596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latin typeface="Calibri"/>
                <a:ea typeface="Calibri"/>
                <a:cs typeface="Calibri"/>
              </a:rPr>
              <a:t>De nombreuses communautés ont leurs propres monuments commémoratifs.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dirty="0">
                <a:latin typeface="Calibri"/>
                <a:ea typeface="Calibri"/>
                <a:cs typeface="Calibri"/>
              </a:rPr>
              <a:t>Souvent, ces monuments :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rendent hommage à des personnes de la communauté qui ont servi,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comprennent des noms de personnes de la communauté,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sont des endroits où les gens se réunissent à l’occasion du jour du Souvenir.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latin typeface="Calibri"/>
                <a:ea typeface="Calibri"/>
                <a:cs typeface="Calibri"/>
              </a:rPr>
              <a:t>Les monuments commémoratifs nous aident à faire le lien entre l’histoire et l’endroit où nous vivons.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200" dirty="0">
              <a:latin typeface="Calibri"/>
              <a:ea typeface="Calibri"/>
              <a:cs typeface="Calibri"/>
            </a:endParaRPr>
          </a:p>
        </p:txBody>
      </p:sp>
      <p:pic>
        <p:nvPicPr>
          <p:cNvPr id="6" name="Picture 5" descr="Photographie d’une statue en marbre blanc d’un soldat en uniforme, montée sur un piédestal rectangulaire. Les dates 1914-1918 sont inscrites dans la pierre.  ">
            <a:extLst>
              <a:ext uri="{FF2B5EF4-FFF2-40B4-BE49-F238E27FC236}">
                <a16:creationId xmlns:a16="http://schemas.microsoft.com/office/drawing/2014/main" id="{ADBD97C9-BAE5-CFD3-F7B8-6765E2AB44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22" r="8845"/>
          <a:stretch>
            <a:fillRect/>
          </a:stretch>
        </p:blipFill>
        <p:spPr>
          <a:xfrm>
            <a:off x="7872424" y="0"/>
            <a:ext cx="4224528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653F632-29B9-593E-73E4-C7D1927CB79B}"/>
              </a:ext>
            </a:extLst>
          </p:cNvPr>
          <p:cNvSpPr txBox="1"/>
          <p:nvPr/>
        </p:nvSpPr>
        <p:spPr>
          <a:xfrm>
            <a:off x="4388953" y="6348510"/>
            <a:ext cx="3409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A" sz="1400" dirty="0">
                <a:hlinkClick r:id="rId4"/>
              </a:rPr>
              <a:t>Cénotaphe de Forest</a:t>
            </a:r>
            <a:endParaRPr lang="fr-CA" sz="1400" dirty="0"/>
          </a:p>
        </p:txBody>
      </p:sp>
    </p:spTree>
    <p:extLst>
      <p:ext uri="{BB962C8B-B14F-4D97-AF65-F5344CB8AC3E}">
        <p14:creationId xmlns:p14="http://schemas.microsoft.com/office/powerpoint/2010/main" val="1328430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1113F-5F98-B53B-AF82-763E19B58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nline Media 3" descr="Chaque monument commémoratif raconte une histoire – une capture d’écran de la vidéo.">
            <a:hlinkClick r:id="" action="ppaction://media"/>
            <a:extLst>
              <a:ext uri="{FF2B5EF4-FFF2-40B4-BE49-F238E27FC236}">
                <a16:creationId xmlns:a16="http://schemas.microsoft.com/office/drawing/2014/main" id="{AD084539-4EB6-8E89-3FA7-7A8CAA7822F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16000" y="1117600"/>
            <a:ext cx="10160000" cy="5740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490B4F-EC52-B246-7F99-7D16F7DD942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4375" y="0"/>
            <a:ext cx="1076325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Regardons une vidéo pour en apprendre davantage sur les monuments commémoratifs!</a:t>
            </a:r>
          </a:p>
        </p:txBody>
      </p:sp>
    </p:spTree>
    <p:extLst>
      <p:ext uri="{BB962C8B-B14F-4D97-AF65-F5344CB8AC3E}">
        <p14:creationId xmlns:p14="http://schemas.microsoft.com/office/powerpoint/2010/main" val="115723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EFB77-7267-6FAE-4483-A1C017750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DE5E1-4E94-6A27-6762-11C2FE6E6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27966"/>
            <a:ext cx="10608500" cy="533400"/>
          </a:xfrm>
        </p:spPr>
        <p:txBody>
          <a:bodyPr>
            <a:normAutofit fontScale="90000"/>
          </a:bodyPr>
          <a:lstStyle/>
          <a:p>
            <a:r>
              <a:rPr lang="fr-CA" dirty="0"/>
              <a:t>Chaque monument commémoratif </a:t>
            </a:r>
            <a:br>
              <a:rPr lang="fr-CA" dirty="0"/>
            </a:br>
            <a:r>
              <a:rPr lang="fr-CA" dirty="0"/>
              <a:t>raconte une histoire...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8A2D11-0C28-0B9C-CC72-8342318117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3333" y="1564117"/>
            <a:ext cx="6973123" cy="422775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latin typeface="Calibri"/>
                <a:ea typeface="Calibri"/>
                <a:cs typeface="Calibri"/>
              </a:rPr>
              <a:t>Les monuments commémoratifs nous aident à nous souvenir de vraies personnes.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dirty="0">
                <a:latin typeface="Calibri"/>
                <a:ea typeface="Calibri"/>
                <a:cs typeface="Calibri"/>
              </a:rPr>
              <a:t>Chaque nom représente une vie, une famille et une histoire.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latin typeface="Calibri"/>
                <a:ea typeface="Calibri"/>
                <a:cs typeface="Calibri"/>
              </a:rPr>
              <a:t>Les monuments commémoratifs nous aident à en apprendre davantage sur le passé.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dirty="0">
                <a:latin typeface="Calibri"/>
                <a:ea typeface="Calibri"/>
                <a:cs typeface="Calibri"/>
              </a:rPr>
              <a:t>Ils nous rappellent des événements qui ont changé des vies.</a:t>
            </a:r>
          </a:p>
        </p:txBody>
      </p:sp>
      <p:pic>
        <p:nvPicPr>
          <p:cNvPr id="6" name="Picture 5" descr="Statue en bronze de John McRae à Ottawa.">
            <a:extLst>
              <a:ext uri="{FF2B5EF4-FFF2-40B4-BE49-F238E27FC236}">
                <a16:creationId xmlns:a16="http://schemas.microsoft.com/office/drawing/2014/main" id="{14A68DBD-DDB3-929E-60B9-95E329BF93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BB3FB2-F1BC-89E0-4E10-590A32CCB1A3}"/>
              </a:ext>
            </a:extLst>
          </p:cNvPr>
          <p:cNvSpPr txBox="1"/>
          <p:nvPr/>
        </p:nvSpPr>
        <p:spPr>
          <a:xfrm>
            <a:off x="3966751" y="6194623"/>
            <a:ext cx="361405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fr-CA" sz="1400" dirty="0">
                <a:hlinkClick r:id="rId4"/>
              </a:rPr>
              <a:t>Mémoire de Flandre</a:t>
            </a:r>
            <a:endParaRPr lang="fr-CA" sz="1400" dirty="0"/>
          </a:p>
        </p:txBody>
      </p:sp>
    </p:spTree>
    <p:extLst>
      <p:ext uri="{BB962C8B-B14F-4D97-AF65-F5344CB8AC3E}">
        <p14:creationId xmlns:p14="http://schemas.microsoft.com/office/powerpoint/2010/main" val="4047164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35007-0279-738B-0F23-74A01972D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09293-93CC-08DC-439D-CB5E3EBEF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10608500" cy="533400"/>
          </a:xfrm>
        </p:spPr>
        <p:txBody>
          <a:bodyPr>
            <a:normAutofit fontScale="90000"/>
          </a:bodyPr>
          <a:lstStyle/>
          <a:p>
            <a:r>
              <a:rPr lang="fr-CA"/>
              <a:t>Décoder les monuments commémoratifs comme des œuvres d’art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1A7E9-695A-109A-2881-D69E61B3D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01656"/>
            <a:ext cx="5607311" cy="363943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latin typeface="Calibri"/>
                <a:ea typeface="Calibri"/>
                <a:cs typeface="Calibri"/>
              </a:rPr>
              <a:t>Pour comprendre un monument commémoratif, nous devons examiner attentivement sa conception.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dirty="0">
                <a:latin typeface="Calibri"/>
                <a:ea typeface="Calibri"/>
                <a:cs typeface="Calibri"/>
              </a:rPr>
              <a:t>C’est ce que l’on appelle le décodage.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dirty="0">
                <a:latin typeface="Calibri"/>
                <a:ea typeface="Calibri"/>
                <a:cs typeface="Calibri"/>
              </a:rPr>
              <a:t>Lorsque nous décodons un monument commémoratif, nous examinons :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les symboles,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les formes et les figures,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les mots, les noms et les dates,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les matériaux et les détails.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latin typeface="Calibri"/>
                <a:ea typeface="Calibri"/>
                <a:cs typeface="Calibri"/>
              </a:rPr>
              <a:t>Ces caractéristiques nous aident à comprendre l’histoire qu’il nous raconte.</a:t>
            </a:r>
          </a:p>
        </p:txBody>
      </p:sp>
      <p:pic>
        <p:nvPicPr>
          <p:cNvPr id="11" name="Picture 10" descr="Photographie en couleur du cénotaphe de Dieppe, situé à Dieppe, au Nouveau‑Brunswick. Les concepteurs ont utilisé des briques et des pierres de différentes couleurs pour représenter une scène du raid sur Dieppe survenu en 1942.">
            <a:extLst>
              <a:ext uri="{FF2B5EF4-FFF2-40B4-BE49-F238E27FC236}">
                <a16:creationId xmlns:a16="http://schemas.microsoft.com/office/drawing/2014/main" id="{E1AA9A1C-5CFC-EB7D-4795-71E787B8C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0557" y="1961331"/>
            <a:ext cx="5400677" cy="354869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11A88B5-5DB5-2D80-7493-14B9569C94FA}"/>
              </a:ext>
            </a:extLst>
          </p:cNvPr>
          <p:cNvSpPr txBox="1"/>
          <p:nvPr/>
        </p:nvSpPr>
        <p:spPr>
          <a:xfrm>
            <a:off x="6560557" y="5599880"/>
            <a:ext cx="5400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400" dirty="0">
                <a:hlinkClick r:id="rId4"/>
              </a:rPr>
              <a:t>Cénotaphe de Dieppe</a:t>
            </a:r>
            <a:endParaRPr lang="fr-CA" sz="1400" dirty="0"/>
          </a:p>
        </p:txBody>
      </p:sp>
    </p:spTree>
    <p:extLst>
      <p:ext uri="{BB962C8B-B14F-4D97-AF65-F5344CB8AC3E}">
        <p14:creationId xmlns:p14="http://schemas.microsoft.com/office/powerpoint/2010/main" val="470110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752EA-2BC7-3362-306A-CA98E5A67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16C27-8B5B-9636-93D0-2FF67D92C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324158"/>
            <a:ext cx="10608500" cy="533400"/>
          </a:xfrm>
        </p:spPr>
        <p:txBody>
          <a:bodyPr>
            <a:normAutofit fontScale="90000"/>
          </a:bodyPr>
          <a:lstStyle/>
          <a:p>
            <a:r>
              <a:rPr lang="fr-CA" dirty="0"/>
              <a:t>Que peuvent signifier les éléments </a:t>
            </a:r>
            <a:br>
              <a:rPr lang="fr-CA" dirty="0"/>
            </a:br>
            <a:r>
              <a:rPr lang="fr-CA" dirty="0"/>
              <a:t>conceptuels?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3DA774-C21E-E871-F292-A843499E1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4749" y="1095835"/>
            <a:ext cx="6764691" cy="283057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CA" sz="20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La conception des monuments commémoratifs permet de communiquer des idées et de raconter des histoires.</a:t>
            </a:r>
          </a:p>
          <a:p>
            <a:r>
              <a:rPr lang="fr-CA" sz="2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Par exemple 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Une statue peut représenter ceux qui ont servi.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Un coquelicot peut représenter le Souvenir.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Un casque ou une épée peut représenter une guerre ou un conflit.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Les noms inscrits sur un monument nous indiquent les personnes à qui il rend hommage.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Les dates, l’emplacement ou les uniformes nous donnent des détails sur les événements que l’on souhaite souligner.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Les matériaux utilisés (comme la pierre ou le bronze) peuvent provenir de la localité ou avoir une signification particulière.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Une couronne peut représenter le Souvenir. </a:t>
            </a:r>
          </a:p>
          <a:p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CA" sz="24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 </a:t>
            </a:r>
          </a:p>
        </p:txBody>
      </p:sp>
      <p:pic>
        <p:nvPicPr>
          <p:cNvPr id="3" name="Picture 2" descr="Photographie en couleur du Monument aux soldats, à Charlottetown, Île‑du‑Prince‑Édward. Le cénotaphe comprend les statues en bronze de trois soldats en uniforme.">
            <a:extLst>
              <a:ext uri="{FF2B5EF4-FFF2-40B4-BE49-F238E27FC236}">
                <a16:creationId xmlns:a16="http://schemas.microsoft.com/office/drawing/2014/main" id="{A3E191A4-335A-9571-7D2D-C3BD74A12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6975" y="0"/>
            <a:ext cx="2720715" cy="1980671"/>
          </a:xfrm>
          <a:prstGeom prst="rect">
            <a:avLst/>
          </a:prstGeom>
        </p:spPr>
      </p:pic>
      <p:pic>
        <p:nvPicPr>
          <p:cNvPr id="10" name="Picture 9" descr="Photographie en couleur des éléments en bronze figurant au‑dessus de la Tombe du Soldat inconnu à Ottawa.">
            <a:extLst>
              <a:ext uri="{FF2B5EF4-FFF2-40B4-BE49-F238E27FC236}">
                <a16:creationId xmlns:a16="http://schemas.microsoft.com/office/drawing/2014/main" id="{4A034C08-4C1F-9329-8074-DFA6734D68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7BF5A06-A6B3-E8E0-C309-78FEC1CB6D9D}"/>
              </a:ext>
            </a:extLst>
          </p:cNvPr>
          <p:cNvSpPr txBox="1"/>
          <p:nvPr/>
        </p:nvSpPr>
        <p:spPr>
          <a:xfrm>
            <a:off x="3585383" y="6379953"/>
            <a:ext cx="361405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fr-CA" sz="1400" dirty="0">
                <a:hlinkClick r:id="rId5"/>
              </a:rPr>
              <a:t>Tombe du Soldat inconnu</a:t>
            </a:r>
            <a:endParaRPr lang="fr-CA" sz="1400" dirty="0"/>
          </a:p>
        </p:txBody>
      </p:sp>
    </p:spTree>
    <p:extLst>
      <p:ext uri="{BB962C8B-B14F-4D97-AF65-F5344CB8AC3E}">
        <p14:creationId xmlns:p14="http://schemas.microsoft.com/office/powerpoint/2010/main" val="2646084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93A00-A436-6395-EAC6-43B25399A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1994C-3007-C952-3B87-E6A96DE8B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750" y="440994"/>
            <a:ext cx="10608500" cy="533400"/>
          </a:xfrm>
        </p:spPr>
        <p:txBody>
          <a:bodyPr>
            <a:normAutofit fontScale="90000"/>
          </a:bodyPr>
          <a:lstStyle/>
          <a:p>
            <a:r>
              <a:rPr lang="fr-CA" dirty="0"/>
              <a:t>Décodage du Mémorial national</a:t>
            </a:r>
            <a:br>
              <a:rPr lang="fr-CA" dirty="0"/>
            </a:br>
            <a:r>
              <a:rPr lang="fr-CA" dirty="0"/>
              <a:t> du Canada à Vimy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88A438-371C-D819-AAC2-172C9C5347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0828" y="1269393"/>
            <a:ext cx="5005427" cy="5275446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32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Quelle histoire ce monument commémoratif nous raconte‑t‑il?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6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Personnes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Plus de 11 000 noms sont gravés sur sa base. Chaque nom représente un soldat canadien qui est mort.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6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Amitié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Les deux grandes tours représentent le Canada et la France, rassemblés par la perte partagée et le Souvenir.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6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Courage et croyance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Le monument comprend vingt statues. Elles représentent des idées particulières, comme le sacrifice, la perte d’un être cher et les valeurs pour lesquelles les Canadiens se sont battus.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6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Tristesse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La statue de Mère Canada raconte l’histoire des familles et des communautés endeuillées au Canada. </a:t>
            </a:r>
          </a:p>
        </p:txBody>
      </p:sp>
      <p:pic>
        <p:nvPicPr>
          <p:cNvPr id="13" name="Content Placeholder 4" descr="Photographie rapprochée montrant les noms gravés sur un mur du Mémorial national du Canada à Vimy.">
            <a:extLst>
              <a:ext uri="{FF2B5EF4-FFF2-40B4-BE49-F238E27FC236}">
                <a16:creationId xmlns:a16="http://schemas.microsoft.com/office/drawing/2014/main" id="{ED7A91E7-7C91-0BA3-BD6F-203B412977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728" t="1000" r="5554" b="9215"/>
          <a:stretch>
            <a:fillRect/>
          </a:stretch>
        </p:blipFill>
        <p:spPr>
          <a:xfrm>
            <a:off x="9192692" y="0"/>
            <a:ext cx="2999308" cy="4163163"/>
          </a:xfrm>
          <a:prstGeom prst="rect">
            <a:avLst/>
          </a:prstGeom>
        </p:spPr>
      </p:pic>
      <p:pic>
        <p:nvPicPr>
          <p:cNvPr id="15" name="Picture 14" descr="Photographie en couleur montrant un gros plan du Mémorial national du Canada à Vimy, en France.">
            <a:extLst>
              <a:ext uri="{FF2B5EF4-FFF2-40B4-BE49-F238E27FC236}">
                <a16:creationId xmlns:a16="http://schemas.microsoft.com/office/drawing/2014/main" id="{84F90A75-94D6-083B-8644-E48C529D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0491" y="0"/>
            <a:ext cx="3022201" cy="2538787"/>
          </a:xfrm>
          <a:prstGeom prst="rect">
            <a:avLst/>
          </a:prstGeom>
        </p:spPr>
      </p:pic>
      <p:pic>
        <p:nvPicPr>
          <p:cNvPr id="17" name="Content Placeholder 4" descr="Photographie en couleur des deux grandes tours du Monument commémoratif du Canada à Vimy, en France. On y voit les sculptures qui forment « Le Chœur » au haut des tours.">
            <a:extLst>
              <a:ext uri="{FF2B5EF4-FFF2-40B4-BE49-F238E27FC236}">
                <a16:creationId xmlns:a16="http://schemas.microsoft.com/office/drawing/2014/main" id="{F4E5F97F-DD93-322A-58EE-21307D78E1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62" r="5443" b="2"/>
          <a:stretch>
            <a:fillRect/>
          </a:stretch>
        </p:blipFill>
        <p:spPr>
          <a:xfrm>
            <a:off x="9192692" y="4251683"/>
            <a:ext cx="2999308" cy="2606317"/>
          </a:xfrm>
          <a:prstGeom prst="rect">
            <a:avLst/>
          </a:prstGeom>
        </p:spPr>
      </p:pic>
      <p:pic>
        <p:nvPicPr>
          <p:cNvPr id="19" name="Picture 18" descr="Photographie en couleur de la célèbre sculpture « Le Canada en deuil » (aussi connue sous le nom de Mère Canada).">
            <a:extLst>
              <a:ext uri="{FF2B5EF4-FFF2-40B4-BE49-F238E27FC236}">
                <a16:creationId xmlns:a16="http://schemas.microsoft.com/office/drawing/2014/main" id="{F12EFAF2-4EB1-32B0-4DC4-60F0303102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6671" y="2595385"/>
            <a:ext cx="3022200" cy="426261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80ADE9B-EC21-2E05-4779-0C7552F4A8EB}"/>
              </a:ext>
            </a:extLst>
          </p:cNvPr>
          <p:cNvSpPr txBox="1"/>
          <p:nvPr/>
        </p:nvSpPr>
        <p:spPr>
          <a:xfrm>
            <a:off x="2391274" y="6348511"/>
            <a:ext cx="361405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fr-CA" sz="1400" dirty="0">
                <a:hlinkClick r:id="rId7"/>
              </a:rPr>
              <a:t>Mémorial national du Canada à Vimy</a:t>
            </a:r>
            <a:endParaRPr lang="fr-CA" sz="1400" dirty="0"/>
          </a:p>
        </p:txBody>
      </p:sp>
    </p:spTree>
    <p:extLst>
      <p:ext uri="{BB962C8B-B14F-4D97-AF65-F5344CB8AC3E}">
        <p14:creationId xmlns:p14="http://schemas.microsoft.com/office/powerpoint/2010/main" val="2754220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BC59680A715A4EBFD0EC6671697294" ma:contentTypeVersion="27" ma:contentTypeDescription="Create a new document." ma:contentTypeScope="" ma:versionID="4f835cb911e84cea4b7b455e6c507dc2">
  <xsd:schema xmlns:xsd="http://www.w3.org/2001/XMLSchema" xmlns:xs="http://www.w3.org/2001/XMLSchema" xmlns:p="http://schemas.microsoft.com/office/2006/metadata/properties" xmlns:ns1="http://schemas.microsoft.com/sharepoint/v3" xmlns:ns2="d3475817-8aa0-463d-8033-9d47e24630b2" xmlns:ns3="00dae065-debf-4475-a585-7aad7dba1322" xmlns:ns4="0c8e7898-adb1-4a21-9ea0-1fd6fd513e29" targetNamespace="http://schemas.microsoft.com/office/2006/metadata/properties" ma:root="true" ma:fieldsID="462f3c24368978e00971f3fce1e08202" ns1:_="" ns2:_="" ns3:_="" ns4:_="">
    <xsd:import namespace="http://schemas.microsoft.com/sharepoint/v3"/>
    <xsd:import namespace="d3475817-8aa0-463d-8033-9d47e24630b2"/>
    <xsd:import namespace="00dae065-debf-4475-a585-7aad7dba1322"/>
    <xsd:import namespace="0c8e7898-adb1-4a21-9ea0-1fd6fd513e2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4:GCdocsDesc" minOccurs="0"/>
                <xsd:element ref="ns4:GCdocsDescFR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475817-8aa0-463d-8033-9d47e24630b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4" nillable="true" ma:displayName="Taxonomy Catch All Column" ma:hidden="true" ma:list="{ed2718d3-09bc-428c-852e-4caad582fe65}" ma:internalName="TaxCatchAll" ma:showField="CatchAllData" ma:web="d3475817-8aa0-463d-8033-9d47e24630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dae065-debf-4475-a585-7aad7dba13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2576106-0640-4000-84dd-42f7612a60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8e7898-adb1-4a21-9ea0-1fd6fd513e29" elementFormDefault="qualified">
    <xsd:import namespace="http://schemas.microsoft.com/office/2006/documentManagement/types"/>
    <xsd:import namespace="http://schemas.microsoft.com/office/infopath/2007/PartnerControls"/>
    <xsd:element name="GCdocsDesc" ma:index="13" nillable="true" ma:displayName="Description (EN)" ma:internalName="GCdocsDesc">
      <xsd:simpleType>
        <xsd:restriction base="dms:Note"/>
      </xsd:simpleType>
    </xsd:element>
    <xsd:element name="GCdocsDescFR" ma:index="14" nillable="true" ma:displayName="Description (FR)" ma:internalName="GCdocsDescFR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GCdocsDescFR xmlns="0c8e7898-adb1-4a21-9ea0-1fd6fd513e29" xsi:nil="true"/>
    <_ip_UnifiedCompliancePolicyProperties xmlns="http://schemas.microsoft.com/sharepoint/v3" xsi:nil="true"/>
    <TaxCatchAll xmlns="d3475817-8aa0-463d-8033-9d47e24630b2"/>
    <GCdocsDesc xmlns="0c8e7898-adb1-4a21-9ea0-1fd6fd513e29" xsi:nil="true"/>
    <lcf76f155ced4ddcb4097134ff3c332f xmlns="00dae065-debf-4475-a585-7aad7dba132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F40C89E-7E01-43D1-9466-57E50020A7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3475817-8aa0-463d-8033-9d47e24630b2"/>
    <ds:schemaRef ds:uri="00dae065-debf-4475-a585-7aad7dba1322"/>
    <ds:schemaRef ds:uri="0c8e7898-adb1-4a21-9ea0-1fd6fd513e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60E44D-2CD7-4C0E-8DC2-FB2E82F50A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D676C0-988A-4701-8EF8-8B94F01A92ED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C51FF34C-6E29-41C1-987D-52589222ED95}">
  <ds:schemaRefs>
    <ds:schemaRef ds:uri="00dae065-debf-4475-a585-7aad7dba1322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terms/"/>
    <ds:schemaRef ds:uri="http://schemas.microsoft.com/sharepoint/v3"/>
    <ds:schemaRef ds:uri="http://schemas.openxmlformats.org/package/2006/metadata/core-properties"/>
    <ds:schemaRef ds:uri="0c8e7898-adb1-4a21-9ea0-1fd6fd513e29"/>
    <ds:schemaRef ds:uri="d3475817-8aa0-463d-8033-9d47e24630b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1960</Words>
  <Application>Microsoft Office PowerPoint</Application>
  <PresentationFormat>Widescreen</PresentationFormat>
  <Paragraphs>212</Paragraphs>
  <Slides>13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 Theme</vt:lpstr>
      <vt:lpstr>Décodage des monuments commémoratifs de guerre</vt:lpstr>
      <vt:lpstr>Qu’est-ce qu’un monument  commémoratif de guerre?</vt:lpstr>
      <vt:lpstr>Les monuments commémoratifs de guerre  prennent de nombreuses formes</vt:lpstr>
      <vt:lpstr>La commémoration au sein de nos  communautés</vt:lpstr>
      <vt:lpstr>Regardons une vidéo pour en apprendre davantage sur les monuments commémoratifs!</vt:lpstr>
      <vt:lpstr>Chaque monument commémoratif  raconte une histoire...</vt:lpstr>
      <vt:lpstr>Décoder les monuments commémoratifs comme des œuvres d’art</vt:lpstr>
      <vt:lpstr>Que peuvent signifier les éléments  conceptuels?</vt:lpstr>
      <vt:lpstr>Décodage du Mémorial national  du Canada à Vimy</vt:lpstr>
      <vt:lpstr>Décodage du Monument au maintien de la paix</vt:lpstr>
      <vt:lpstr>Décodage du Monument national aux anciens combattants autochtones</vt:lpstr>
      <vt:lpstr>À toi d’être un concepteur!</vt:lpstr>
      <vt:lpstr>Que devrait inclure votre monument  commémoratif?</vt:lpstr>
    </vt:vector>
  </TitlesOfParts>
  <Company>VAC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Décoder les monuments commémoratifs</dc:title>
  <dc:creator/>
  <cp:lastModifiedBy>Brandon W Campbell (VAC/ACC)</cp:lastModifiedBy>
  <cp:revision>7</cp:revision>
  <dcterms:created xsi:type="dcterms:W3CDTF">2025-12-12T16:12:34Z</dcterms:created>
  <dcterms:modified xsi:type="dcterms:W3CDTF">2026-09-03T13:40:47Z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-485813812</vt:i4>
  </property>
  <property fmtid="{D5CDD505-2E9C-101B-9397-08002B2CF9AE}" pid="3" name="_NewReviewCycle">
    <vt:lpwstr/>
  </property>
  <property fmtid="{D5CDD505-2E9C-101B-9397-08002B2CF9AE}" pid="4" name="_EmailSubject">
    <vt:lpwstr>Request for translation - Learning about memorials landing page documents</vt:lpwstr>
  </property>
  <property fmtid="{D5CDD505-2E9C-101B-9397-08002B2CF9AE}" pid="5" name="_AuthorEmail">
    <vt:lpwstr>jill.paton@veterans.gc.ca</vt:lpwstr>
  </property>
  <property fmtid="{D5CDD505-2E9C-101B-9397-08002B2CF9AE}" pid="6" name="_AuthorEmailDisplayName">
    <vt:lpwstr>Elizabeth Jill Paton (VAC/ACC)</vt:lpwstr>
  </property>
  <property fmtid="{D5CDD505-2E9C-101B-9397-08002B2CF9AE}" pid="7" name="ContentTypeId">
    <vt:lpwstr>0x010100F6BC59680A715A4EBFD0EC6671697294</vt:lpwstr>
  </property>
  <property fmtid="{D5CDD505-2E9C-101B-9397-08002B2CF9AE}" pid="8" name="_PreviousAdHocReviewCycleID">
    <vt:i4>746614108</vt:i4>
  </property>
  <property fmtid="{D5CDD505-2E9C-101B-9397-08002B2CF9AE}" pid="9" name="MSIP_Label_834ed4f5-eae4-40c7-82be-b1cdf720a1b9_Enabled">
    <vt:lpwstr>true</vt:lpwstr>
  </property>
  <property fmtid="{D5CDD505-2E9C-101B-9397-08002B2CF9AE}" pid="10" name="MSIP_Label_834ed4f5-eae4-40c7-82be-b1cdf720a1b9_SetDate">
    <vt:lpwstr>2026-06-15T19:04:53Z</vt:lpwstr>
  </property>
  <property fmtid="{D5CDD505-2E9C-101B-9397-08002B2CF9AE}" pid="11" name="MSIP_Label_834ed4f5-eae4-40c7-82be-b1cdf720a1b9_Method">
    <vt:lpwstr>Standard</vt:lpwstr>
  </property>
  <property fmtid="{D5CDD505-2E9C-101B-9397-08002B2CF9AE}" pid="12" name="MSIP_Label_834ed4f5-eae4-40c7-82be-b1cdf720a1b9_Name">
    <vt:lpwstr>Unclassified - Non classifié</vt:lpwstr>
  </property>
  <property fmtid="{D5CDD505-2E9C-101B-9397-08002B2CF9AE}" pid="13" name="MSIP_Label_834ed4f5-eae4-40c7-82be-b1cdf720a1b9_SiteId">
    <vt:lpwstr>e0d54a3c-7bbe-4a64-9d46-f9f84a41c833</vt:lpwstr>
  </property>
  <property fmtid="{D5CDD505-2E9C-101B-9397-08002B2CF9AE}" pid="14" name="MSIP_Label_834ed4f5-eae4-40c7-82be-b1cdf720a1b9_ActionId">
    <vt:lpwstr>09e601f7-c160-4936-8fa0-df62009701e4</vt:lpwstr>
  </property>
  <property fmtid="{D5CDD505-2E9C-101B-9397-08002B2CF9AE}" pid="15" name="MSIP_Label_834ed4f5-eae4-40c7-82be-b1cdf720a1b9_ContentBits">
    <vt:lpwstr>0</vt:lpwstr>
  </property>
  <property fmtid="{D5CDD505-2E9C-101B-9397-08002B2CF9AE}" pid="16" name="MSIP_Label_834ed4f5-eae4-40c7-82be-b1cdf720a1b9_Tag">
    <vt:lpwstr>10, 3, 0, 1</vt:lpwstr>
  </property>
</Properties>
</file>