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9"/>
  </p:notesMasterIdLst>
  <p:sldIdLst>
    <p:sldId id="256" r:id="rId6"/>
    <p:sldId id="343" r:id="rId7"/>
    <p:sldId id="341" r:id="rId8"/>
    <p:sldId id="348" r:id="rId9"/>
    <p:sldId id="259" r:id="rId10"/>
    <p:sldId id="347" r:id="rId11"/>
    <p:sldId id="342" r:id="rId12"/>
    <p:sldId id="346" r:id="rId13"/>
    <p:sldId id="279" r:id="rId14"/>
    <p:sldId id="349" r:id="rId15"/>
    <p:sldId id="345" r:id="rId16"/>
    <p:sldId id="350" r:id="rId17"/>
    <p:sldId id="33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D46C1A-E5A5-FBE9-D72E-51239EC6D0DF}" name="Amanda Kelly (she/her | elle) [E/F] (VAC/ACC)" initials="A(" userId="S::amanda.kelly@veterans.gc.ca::577ea8ae-3d16-411e-a979-6ae4340163e4" providerId="AD"/>
  <p188:author id="{363A894F-83E9-F203-C93C-7C0EC9DAE5C0}" name="Elizabeth Jill Paton (VAC/ACC)" initials="JP" userId="S::jill.paton@veterans.gc.ca::02e2f622-6222-463a-b3ba-ab337969573d" providerId="AD"/>
  <p188:author id="{A9EDEBAC-6743-67E5-FC54-6BBFAF70FADD}" name="Maureen Trainor (she/her | elle) (VAC/ACC)" initials="M(" userId="S::maureen.trainor@veterans.gc.ca::1e915eda-4208-495b-9dd5-c54d99d4f7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96A58B-7F05-42F2-B573-76E0935F95F5}" v="3" dt="2026-08-14T15:12:30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Jill Paton (VAC/ACC)" userId="02e2f622-6222-463a-b3ba-ab337969573d" providerId="ADAL" clId="{D24E02B8-694D-4781-9908-6C6A9696C55B}"/>
    <pc:docChg chg="modSld">
      <pc:chgData name="Elizabeth Jill Paton (VAC/ACC)" userId="02e2f622-6222-463a-b3ba-ab337969573d" providerId="ADAL" clId="{D24E02B8-694D-4781-9908-6C6A9696C55B}" dt="2026-08-14T15:12:30.375" v="0" actId="33553"/>
      <pc:docMkLst>
        <pc:docMk/>
      </pc:docMkLst>
      <pc:sldChg chg="modSp mod">
        <pc:chgData name="Elizabeth Jill Paton (VAC/ACC)" userId="02e2f622-6222-463a-b3ba-ab337969573d" providerId="ADAL" clId="{D24E02B8-694D-4781-9908-6C6A9696C55B}" dt="2026-08-14T15:12:30.375" v="0" actId="33553"/>
        <pc:sldMkLst>
          <pc:docMk/>
          <pc:sldMk cId="1157231339" sldId="259"/>
        </pc:sldMkLst>
        <pc:spChg chg="mod">
          <ac:chgData name="Elizabeth Jill Paton (VAC/ACC)" userId="02e2f622-6222-463a-b3ba-ab337969573d" providerId="ADAL" clId="{D24E02B8-694D-4781-9908-6C6A9696C55B}" dt="2026-08-14T15:12:30.375" v="0" actId="33553"/>
          <ac:spMkLst>
            <pc:docMk/>
            <pc:sldMk cId="1157231339" sldId="259"/>
            <ac:spMk id="2" creationId="{AA490B4F-EC52-B246-7F99-7D16F7DD942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32F64-3CCD-4E14-A98D-1A7F57488327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1D637-0670-40C9-A007-1B084C6C7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5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IId9xG9k2U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IId9xG9k2U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kqYmkdWlbo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youtu.be/Jud06elFFew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that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decoding means figuring out meaning by looking closely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that memorials are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carefully designed to communicate ideas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might a memorial be trying to say?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45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DFF1E-8E8F-3BA2-3F2F-366C2A5A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607A72-7462-8035-3A82-6A0287154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771C00-A834-B4FC-2F3B-471AAB4E4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the idea of a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journey or transition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design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 how the structure physically shows movement from war to peace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 that memorials can represent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actions and roles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not only loss</a:t>
            </a:r>
          </a:p>
          <a:p>
            <a:endParaRPr lang="en-US"/>
          </a:p>
          <a:p>
            <a:r>
              <a:rPr lang="en-US"/>
              <a:t>For a deeper dive, watch the Heritage Canada video </a:t>
            </a:r>
            <a:r>
              <a:rPr lang="en-US" sz="1200">
                <a:hlinkClick r:id="rId3"/>
              </a:rPr>
              <a:t>Decoding Art – Reconciliation: The Peacekeeping Monument (youth version)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3D357-557D-75A0-95DF-C2532685D3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44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148B9-C902-76F0-8EE3-257685498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675C1C-3A14-4C86-963A-A3AEE1EBDC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25ED22-C16B-D87D-C4F2-7D3B6CA26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 that this memorial includes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cultural and spiritual meaning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the importance of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recognizing diverse experiences and contributions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 that memorials can reflect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perspectives and traditions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  <a:p>
            <a:pPr>
              <a:defRPr/>
            </a:pPr>
            <a:r>
              <a:rPr lang="en-US"/>
              <a:t>For a deeper dive, watch the Heritage Canada video </a:t>
            </a:r>
            <a:r>
              <a:rPr lang="en-US" sz="1200">
                <a:hlinkClick r:id="rId3"/>
              </a:rPr>
              <a:t>Decoding Art – National Aboriginal Veterans Monument (youth version) </a:t>
            </a:r>
            <a:r>
              <a:rPr lang="en-US"/>
              <a:t> </a:t>
            </a:r>
            <a:endParaRPr lang="en-US" sz="1200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FD461-6BEA-2073-54E3-3D77414B2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99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43E2A-CD5B-C680-4DC7-B86CEAFCE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61DDA3-9E5E-52AE-207A-7D11C59D16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BC2CA-CB79-4889-1E56-2D06A06DB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an </a:t>
            </a:r>
            <a:r>
              <a:rPr lang="en-US" sz="1200" b="1" i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 activity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Frame it as applying what students have learned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Adjust the complexity of the activity according to age and ability.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students to think about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their design will be understood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others</a:t>
            </a:r>
          </a:p>
          <a:p>
            <a:pPr fontAlgn="t"/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 students narrow their ideas by offering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 options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such as: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new or redesigned memorial for local war dead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memorial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honouring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service and sacrifice of a group, such as 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members of the army, navy or air force 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Women Veterans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Veterans of a particular conflict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new National War Memorial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memorial to animals who served in war (this can be a good option for younger students)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fontAlgn="t">
              <a:buFont typeface="Arial" panose="020B0604020202020204" pitchFamily="34" charset="0"/>
              <a:buNone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 deeper dive, show students the video </a:t>
            </a:r>
          </a:p>
          <a:p>
            <a:pPr fontAlgn="t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5D68D5-BD23-72D8-50A0-B94B749D8F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90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80AA0-DD63-88DF-E919-B6C3F9216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DF527D-294C-AC30-929A-4B5AD1EB2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91DF72-5AE7-34C9-69C4-7CF5D8281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(brief)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Designs can be drawn or made on the computer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students to include at least one symbol and one figure</a:t>
            </a:r>
          </a:p>
          <a:p>
            <a:pPr fontAlgn="t"/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students are stuck…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most important idea you want people to understand? What could you add so someone understands that without you explaining it?</a:t>
            </a:r>
            <a:endParaRPr lang="en-US" i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AC55C-2A97-44E3-29A1-89429AF063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20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BD960-77BC-03E1-283C-833D3F263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25D425-265A-8891-06D1-4349ABD2A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85EFB3-BC8D-ECD6-0063-3764D3192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</a:t>
            </a:r>
            <a:r>
              <a:rPr lang="en-US" sz="12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honour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remembrance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the purpose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details on this memorial show it is a place for remembering?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1CFF1-6F15-4B3C-6881-CCD3F7988C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4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C0099-4DEA-23A3-7602-EF1DA4A75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CD4ECA-64E1-58DB-53D9-1420493531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6F43D1-0A05-5CDA-885F-F87C1B9B4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that memorials can look different but share a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 purpose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details help you understand what each memorial represents?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does the design change what you notice or feel?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AE19-A7CE-7727-4657-50AC3A1EB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85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90C67-865B-147F-B691-9FC56340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E75A43-3018-38FF-3092-B9DD17A51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1815C3-D397-075F-FFAA-A7976E041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 to a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 example,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if possible. Consider updating this slide with an image of a memorial or cenotaph in your community.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is it important to remember people from our own community?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might this feel more personal than a national memorial?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2019D-D273-EECB-EFA1-F202C1BCD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84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a clear viewing purpose: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Noticing details and thinking about the design of each memorial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 students they will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what they see later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Optional: Pause the video at the end of a memorial segment and ask students to share one detail they noticed</a:t>
            </a:r>
          </a:p>
          <a:p>
            <a:endParaRPr lang="en-US"/>
          </a:p>
          <a:p>
            <a:r>
              <a:rPr lang="en-US"/>
              <a:t>Video links:</a:t>
            </a:r>
          </a:p>
          <a:p>
            <a:r>
              <a:rPr lang="en-US"/>
              <a:t>FR: </a:t>
            </a:r>
            <a:r>
              <a:rPr lang="en-US" u="sng">
                <a:hlinkClick r:id="rId3"/>
              </a:rPr>
              <a:t>https://youtu.be/vkqYmkdWlbo</a:t>
            </a:r>
            <a:r>
              <a:rPr lang="en-US"/>
              <a:t> </a:t>
            </a:r>
          </a:p>
          <a:p>
            <a:r>
              <a:rPr lang="en-US"/>
              <a:t>EN: </a:t>
            </a:r>
            <a:r>
              <a:rPr lang="en-US" u="sng">
                <a:hlinkClick r:id="rId4"/>
              </a:rPr>
              <a:t>https://youtu.be/Jud06elFFew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54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EC44D-49CC-D95D-11EF-867514778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4E302-A3FE-536A-7A16-BAA4181E7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5218AB-1EE9-77CF-A3A0-8DB8AABF2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that each name represents a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person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is it important to remember individuals, not just events?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a memorial help us understand the past?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E432E-6158-39CE-C1EF-938F19838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64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3CA8-C05F-61C1-0F1C-40B8DBDCC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27BCA-6F27-CEE4-1980-4E198F6341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2AC5B7-3852-E2DB-4461-0578F1285B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that decoding is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looking for clues to understand meaning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that different people may notice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details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kinds of clues might artists include in a memorial?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6D56A3-94D2-1CC8-0FAB-511874B451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649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4716B-A7B2-264A-DD20-D92CBFCE5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922BE0-813B-09FB-2669-0E407A9F2D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26F486-C1D1-DC29-2ADC-4E34E52D0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 that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design choice is intentional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Transition: Students will now apply this thinking to real memorial examples…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DBEA8-813D-B219-B9D5-9EF9794187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06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Notes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 each feature to a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 meaning or idea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how multiple elements work together to tell a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layered story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 that memorials can show both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pride and loss at the same time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1D637-0670-40C9-A007-1B084C6C73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6657-4662-2164-D5E0-1F3B729A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9E25-538B-A391-CA88-521D97B94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B684-8C9A-A90F-5948-28E86686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8EA90-800E-E10D-F4B5-ABE4C2C9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9B199-CE9B-3448-68E7-F89B965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7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ECA4-5675-0178-214D-19E38E29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BA38D-2E88-3075-F7E9-647743E10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7090-0612-FF34-3B84-EAAC688A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70BDB-F327-4549-2BD1-8A57FFF86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EF114-05A1-5235-C3E8-7A2D5AC9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25EDAB-9D3A-6B0C-6C3A-06B41266D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41B2F-BFEB-CA03-936F-9DBD03995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62524-BF31-FA7F-38BA-87BB78EB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88D13-9C5E-CB9C-1C83-6CD25222C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C0642-A894-32E0-4D28-D97B03CD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438E-60AD-844D-5A1E-C1C672ACC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4F886-6BFB-ABB6-A38E-EBE581A5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71EF-B4FC-7066-16C3-76674191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96A5-A18A-AE4B-E13F-EBE23CDC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A658B-0890-9D06-A618-D29E72AF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9C59-1553-0307-5650-CB7C5CFE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810E-C67A-8DD0-B041-90518B23F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FB75-C8A7-3B1D-BC20-7AC2614D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CB37-1B89-9EE9-105B-EB36A3691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A5AC-85CD-5F82-CF7E-60328FA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5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F769-9767-88A7-24B8-A1D4320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F85C7-46F0-0D8A-252B-0E1273A6C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A1E95-737A-B9C2-0E57-3B1A4C4CA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0F5DB-180B-78C0-B8D2-AF729246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D2860-5581-272D-47FB-FF40F902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6DA74-4A7E-B4C9-2B06-3C6F801E3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BAA0-E23B-657B-E71D-09CE3FA4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3722-0407-3609-2C63-62206146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807B4-5ADC-B559-73E1-85F5D5C67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99AB3-AF82-1D71-EC61-5AE8711E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280610-CDE1-8712-5514-9B54C2129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ED83F-7952-B0F5-BF92-75C595B4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724502-27A3-F9E7-D587-F76CD7C4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CC31C-769D-0EA0-BA0D-06B37E77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4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85E6-E388-4C8F-206E-8B62A428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61C19-2C90-4EFE-241B-2EE9DE84D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42D73-8FAB-DD01-C6C2-8CA9F011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77C36-6227-3033-D07D-2620D539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2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6378E-4BBD-57F0-041D-58826183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DF5CD-4A2D-A110-B7BC-D2113882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0509D-6A07-DC7A-D8CD-A95AA0B4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7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05411-6DBA-70C9-BF33-6C3CA9E8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642FD-2741-25C4-6D30-F52B4AE2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721C1-A96C-0483-65EF-442966888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61A48-8228-B891-9DA3-3E2A599B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C3DCA-7325-2D8C-841D-BC9A052E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DFED3-CE84-BD23-C1AA-564FD7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6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F7CFE-ACA9-FC21-B42C-B3692667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824ED-9B90-15A4-BEA7-BE6A06EB3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F800B-086F-8F63-23B6-26B2CA655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6DE2F-248F-56CC-2267-F4795626C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7D4AF-69AC-0AE3-61F7-765A7FEE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C153F-423C-AB54-0DB1-C24004B9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6A3FE-905F-70A7-7B13-4D385453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D342C-64E1-D804-3106-B5C98E3FC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DEA44-7FA0-5897-0614-658EFD54F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FF510-3282-4C4E-8002-1D654AB6DB1B}" type="datetimeFigureOut">
              <a:rPr lang="en-US" smtClean="0"/>
              <a:t>2026/09/03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D0B96-0A7E-F729-45A6-18E4CEBD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D237-B050-ED6D-A0D1-26F2BEB49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3D3106-ADC2-4505-B9B1-54314365A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veterans.gc.ca/en/remembrance/memorials/overseas/canadian-national-vimy-memorial" TargetMode="Externa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veterans.gc.ca/en/remembrance/memorials/canada/national-aboriginal-veterans-monument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en/remembrance/memorials/canada/national-monument-canadas-mission-afghanista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en/remembrance/memorials/canada/iqaluit-veterans-memoria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terans.gc.ca/en/remembrance/memorials/canada/national-war-memorial-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eterans.gc.ca/en/remembrance/memorials/canada/winged-victory-0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hyperlink" Target="https://www.veterans.gc.ca/en/remembrance/memorials/canada/welcome-zion-congregational-church-memorial-window" TargetMode="External"/><Relationship Id="rId4" Type="http://schemas.openxmlformats.org/officeDocument/2006/relationships/hyperlink" Target="https://www.veterans.gc.ca/en/remembrance/memorials/canada/memorial-arch" TargetMode="External"/><Relationship Id="rId9" Type="http://schemas.openxmlformats.org/officeDocument/2006/relationships/hyperlink" Target="https://www.veterans.gc.ca/en/remembrance/memorials/canada/richmond-cenotaph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en/remembrance/memorials/canada/forest-cenotap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ud06elFFew?feature=oembed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en/remembrance/memorials/canada/remember-flanders-ottaw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veterans.gc.ca/en/remembrance/memorials/canada/dieppe-cenotaph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veterans.gc.ca/en/remembrance/memorials/canada/tomb-unknown-soldier-0" TargetMode="Externa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www.veterans.gc.ca/en/remembrance/memorials/overseas/canadian-national-vimy-memoria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30DAA45-0D23-9342-27EC-14382CE95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9422" y="1423305"/>
            <a:ext cx="9144000" cy="2387600"/>
          </a:xfrm>
        </p:spPr>
        <p:txBody>
          <a:bodyPr/>
          <a:lstStyle/>
          <a:p>
            <a:r>
              <a:rPr lang="en-US"/>
              <a:t>Decoding war memorials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6C8D376-0598-287F-DF8B-490D86A30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9422" y="3810905"/>
            <a:ext cx="9144000" cy="1655762"/>
          </a:xfrm>
        </p:spPr>
        <p:txBody>
          <a:bodyPr/>
          <a:lstStyle/>
          <a:p>
            <a:r>
              <a:rPr lang="en-US"/>
              <a:t>Every memorial tells a story...</a:t>
            </a:r>
          </a:p>
        </p:txBody>
      </p:sp>
    </p:spTree>
    <p:extLst>
      <p:ext uri="{BB962C8B-B14F-4D97-AF65-F5344CB8AC3E}">
        <p14:creationId xmlns:p14="http://schemas.microsoft.com/office/powerpoint/2010/main" val="313553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AE7CF-D013-FF53-A29C-8A82483C3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FE63E-9FB3-C1C1-5F9F-813EF25EE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161288"/>
            <a:ext cx="5881855" cy="559575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story does this memorial tell?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Conflict</a:t>
            </a:r>
            <a:b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Broken concrete walls represent the damage and destruction of war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Moving forward</a:t>
            </a:r>
            <a:b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path becomes smoother, showing a move toward peace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  <a:b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Three peacekeepers represent Canadians working to bring stability and help others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Unity</a:t>
            </a:r>
            <a:b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Twelve oak trees represent Canada’s provinces and territories at the time it was built</a:t>
            </a:r>
          </a:p>
        </p:txBody>
      </p:sp>
      <p:pic>
        <p:nvPicPr>
          <p:cNvPr id="17" name="Picture 16" descr="A colour close up photograph of Reconciliation: The Peacekeeping monument. ">
            <a:extLst>
              <a:ext uri="{FF2B5EF4-FFF2-40B4-BE49-F238E27FC236}">
                <a16:creationId xmlns:a16="http://schemas.microsoft.com/office/drawing/2014/main" id="{129C8663-A8A9-0AA3-31E1-60494B95E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4183" y="10"/>
            <a:ext cx="5457817" cy="3337549"/>
          </a:xfrm>
          <a:prstGeom prst="rect">
            <a:avLst/>
          </a:prstGeom>
        </p:spPr>
      </p:pic>
      <p:pic>
        <p:nvPicPr>
          <p:cNvPr id="18" name="Picture 17" descr="A close up colour photograph Reconciliation: The Peacekeeping monument. It shows the broken walls, the path towards peace and three peacekeepers.">
            <a:extLst>
              <a:ext uri="{FF2B5EF4-FFF2-40B4-BE49-F238E27FC236}">
                <a16:creationId xmlns:a16="http://schemas.microsoft.com/office/drawing/2014/main" id="{42308406-D828-758B-F7AE-8C8BB3317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4174" y="3520439"/>
            <a:ext cx="5457817" cy="33375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82B865-87BA-9EC4-54EA-6853DA996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Decoding the Peacekeeping Monument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7F7965-79DC-7113-E534-EF89459BB9C5}"/>
              </a:ext>
            </a:extLst>
          </p:cNvPr>
          <p:cNvSpPr txBox="1"/>
          <p:nvPr/>
        </p:nvSpPr>
        <p:spPr>
          <a:xfrm>
            <a:off x="2858948" y="6348511"/>
            <a:ext cx="38626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400">
                <a:hlinkClick r:id="rId5"/>
              </a:rPr>
              <a:t>Reconciliation: The Peacekeeping Monument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688117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BB2DC-A420-8AF4-2AB3-F3D2DE737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03EF3-0E36-5639-EE3C-9DC13A0B1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Decoding the National Aboriginal Veterans Monument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ABBA8-E8F3-11E3-412E-CF8A06FAC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1092200"/>
            <a:ext cx="6244185" cy="5765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story does this memorial tell?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/>
                <a:ea typeface="Calibri"/>
                <a:cs typeface="Calibri"/>
              </a:rPr>
              <a:t>Recognition</a:t>
            </a:r>
            <a:b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/>
                <a:ea typeface="Calibri"/>
                <a:cs typeface="Calibri"/>
              </a:rPr>
              <a:t>Honours First Nations, Métis</a:t>
            </a:r>
            <a:r>
              <a:rPr lang="en-US" sz="2000" strike="sngStrike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2000">
                <a:latin typeface="Calibri"/>
                <a:ea typeface="Calibri"/>
                <a:cs typeface="Calibri"/>
              </a:rPr>
              <a:t> and Inuit people who served in the Canadian Armed Forces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/>
                <a:ea typeface="Calibri"/>
                <a:cs typeface="Calibri"/>
              </a:rPr>
              <a:t>Balance</a:t>
            </a:r>
            <a:b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/>
                <a:ea typeface="Calibri"/>
                <a:cs typeface="Calibri"/>
              </a:rPr>
              <a:t>Two figures hold weapons, and two hold spiritual objects, showing both service and cultural traditions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/>
                <a:ea typeface="Calibri"/>
                <a:cs typeface="Calibri"/>
              </a:rPr>
              <a:t>Guidance</a:t>
            </a:r>
            <a:b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/>
                <a:ea typeface="Calibri"/>
                <a:cs typeface="Calibri"/>
              </a:rPr>
              <a:t>An eagle sits at the top, representing vision and connection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/>
                <a:ea typeface="Calibri"/>
                <a:cs typeface="Calibri"/>
              </a:rPr>
              <a:t>Respect for nature</a:t>
            </a:r>
            <a:b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/>
                <a:ea typeface="Calibri"/>
                <a:cs typeface="Calibri"/>
              </a:rPr>
              <a:t>Animal figures represent strength, support</a:t>
            </a:r>
            <a:r>
              <a:rPr lang="en-US" sz="2000" strike="sngStrike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2000">
                <a:latin typeface="Calibri"/>
                <a:ea typeface="Calibri"/>
                <a:cs typeface="Calibri"/>
              </a:rPr>
              <a:t> and spiritual guidance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memorial reflects </a:t>
            </a: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military service </a:t>
            </a: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cultural identity</a:t>
            </a: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00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har char="•"/>
            </a:pPr>
            <a:endParaRPr lang="en-US" sz="2400">
              <a:latin typeface="Calibri"/>
              <a:ea typeface="Calibri"/>
              <a:cs typeface="Calibri"/>
            </a:endParaRPr>
          </a:p>
        </p:txBody>
      </p:sp>
      <p:pic>
        <p:nvPicPr>
          <p:cNvPr id="14" name="Picture 13" descr="A colour aerial photograph of the National Aboriginal Veterans Monument in Ottawa.">
            <a:extLst>
              <a:ext uri="{FF2B5EF4-FFF2-40B4-BE49-F238E27FC236}">
                <a16:creationId xmlns:a16="http://schemas.microsoft.com/office/drawing/2014/main" id="{F9400A58-0C3B-4625-8700-F124513EE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05833" y="889000"/>
            <a:ext cx="2386167" cy="2779092"/>
          </a:xfrm>
          <a:prstGeom prst="rect">
            <a:avLst/>
          </a:prstGeom>
        </p:spPr>
      </p:pic>
      <p:pic>
        <p:nvPicPr>
          <p:cNvPr id="18" name="Picture 17" descr="A colour photograph of the National Aboriginal Veterans Monument in Ottawa.">
            <a:extLst>
              <a:ext uri="{FF2B5EF4-FFF2-40B4-BE49-F238E27FC236}">
                <a16:creationId xmlns:a16="http://schemas.microsoft.com/office/drawing/2014/main" id="{30CA24F5-E93B-5B96-82C3-AB948388D5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1249" y="889000"/>
            <a:ext cx="2714584" cy="2706658"/>
          </a:xfrm>
          <a:prstGeom prst="rect">
            <a:avLst/>
          </a:prstGeom>
        </p:spPr>
      </p:pic>
      <p:pic>
        <p:nvPicPr>
          <p:cNvPr id="20" name="Picture 19" descr="A colour photograph of the National Aboriginal Veterans Monument in Ottawa. Wreaths are placed at the base of the monument.">
            <a:extLst>
              <a:ext uri="{FF2B5EF4-FFF2-40B4-BE49-F238E27FC236}">
                <a16:creationId xmlns:a16="http://schemas.microsoft.com/office/drawing/2014/main" id="{A432E124-5235-E840-6E00-F43C2E3B4D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972" y="3503951"/>
            <a:ext cx="5108028" cy="340960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F89F54F-8D55-07E4-FEC1-03C127C03CBD}"/>
              </a:ext>
            </a:extLst>
          </p:cNvPr>
          <p:cNvSpPr txBox="1"/>
          <p:nvPr/>
        </p:nvSpPr>
        <p:spPr>
          <a:xfrm>
            <a:off x="3364868" y="6348511"/>
            <a:ext cx="36140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400">
                <a:hlinkClick r:id="rId6"/>
              </a:rPr>
              <a:t>National Aboriginal Veterans Monument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579088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C5020-3E21-BFBF-9079-7ACAF480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lour photograph of Adrian Stimson working on a model for the National Monument to Canada's Mission in Afghanistan.">
            <a:extLst>
              <a:ext uri="{FF2B5EF4-FFF2-40B4-BE49-F238E27FC236}">
                <a16:creationId xmlns:a16="http://schemas.microsoft.com/office/drawing/2014/main" id="{14757A13-8F73-2811-455D-5D7E8A665A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3576"/>
          <a:stretch>
            <a:fillRect/>
          </a:stretch>
        </p:blipFill>
        <p:spPr>
          <a:xfrm>
            <a:off x="6277064" y="1880886"/>
            <a:ext cx="5557843" cy="36170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828397-2999-17A3-1A2A-18ECF73DE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You be the designer</a:t>
            </a:r>
          </a:p>
        </p:txBody>
      </p:sp>
      <p:sp>
        <p:nvSpPr>
          <p:cNvPr id="4" name="Text Placeholder 3" descr="Colour photograph of designer Adrian Stimson working on a model for the National Monument to Canada's Mission in Afghanistan.">
            <a:extLst>
              <a:ext uri="{FF2B5EF4-FFF2-40B4-BE49-F238E27FC236}">
                <a16:creationId xmlns:a16="http://schemas.microsoft.com/office/drawing/2014/main" id="{B490DB41-0608-A644-7BBA-1967BEEB9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4062" y="1242187"/>
            <a:ext cx="11224578" cy="2830576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r>
              <a:rPr lang="en-US" sz="9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designed a monument to </a:t>
            </a:r>
            <a:r>
              <a:rPr lang="en-US" sz="96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honour</a:t>
            </a:r>
            <a:r>
              <a:rPr lang="en-US" sz="9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Canadians in uniform, what would it look like? </a:t>
            </a:r>
          </a:p>
          <a:p>
            <a:endParaRPr lang="en-US" sz="8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CA" sz="9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Think about: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9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or what you want to remember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9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story you want to tell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9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message for others to understand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9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Let’s brainstorm topics for our memorial.</a:t>
            </a:r>
          </a:p>
          <a:p>
            <a:endParaRPr lang="en-US" sz="8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8000">
              <a:latin typeface="Calibri"/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B152FD-B30C-40F7-355E-1A069D2274FA}"/>
              </a:ext>
            </a:extLst>
          </p:cNvPr>
          <p:cNvSpPr txBox="1"/>
          <p:nvPr/>
        </p:nvSpPr>
        <p:spPr>
          <a:xfrm>
            <a:off x="828487" y="4659346"/>
            <a:ext cx="5086450" cy="147732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Complete these sentences before you begin:</a:t>
            </a:r>
          </a:p>
          <a:p>
            <a:b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 memorial is about ______. </a:t>
            </a:r>
          </a:p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is important to remember because ______.</a:t>
            </a:r>
          </a:p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700CC2-7275-D7DA-381A-A9AF9D41E934}"/>
              </a:ext>
            </a:extLst>
          </p:cNvPr>
          <p:cNvSpPr txBox="1"/>
          <p:nvPr/>
        </p:nvSpPr>
        <p:spPr>
          <a:xfrm>
            <a:off x="6934770" y="5613454"/>
            <a:ext cx="45135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/>
              <a:t>Designer Adrian Stimson works on a model for the</a:t>
            </a:r>
            <a:br>
              <a:rPr lang="en-US" sz="1400"/>
            </a:br>
            <a:r>
              <a:rPr lang="en-US" sz="1400">
                <a:hlinkClick r:id="rId4"/>
              </a:rPr>
              <a:t>National Monument to Canada’s Mission in Afghanistan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95207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D68A1-4556-9F8F-971A-B53F2CFEB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0AF80-0C32-267A-33FA-510785F4B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>
            <a:normAutofit/>
          </a:bodyPr>
          <a:lstStyle/>
          <a:p>
            <a:r>
              <a:rPr lang="en-US"/>
              <a:t>What should your memorial include?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3D40F7-9AF6-241E-D615-68E67B630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5" y="1422400"/>
            <a:ext cx="6336519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Symbols </a:t>
            </a:r>
            <a:r>
              <a:rPr lang="en-US" sz="2400">
                <a:latin typeface="Calibri"/>
                <a:ea typeface="Calibri"/>
                <a:cs typeface="Calibri"/>
              </a:rPr>
              <a:t>that represent your ideas</a:t>
            </a:r>
            <a:endParaRPr lang="en-US" sz="2400" b="1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b="1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Statues </a:t>
            </a:r>
            <a:r>
              <a:rPr lang="en-US" sz="2400">
                <a:latin typeface="Calibri"/>
                <a:ea typeface="Calibri"/>
                <a:cs typeface="Calibri"/>
              </a:rPr>
              <a:t>of people or animals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b="1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Names or dates </a:t>
            </a:r>
            <a:r>
              <a:rPr lang="en-US" sz="2400">
                <a:latin typeface="Calibri"/>
                <a:ea typeface="Calibri"/>
                <a:cs typeface="Calibri"/>
              </a:rPr>
              <a:t>to show what or who is remembered</a:t>
            </a:r>
            <a:endParaRPr lang="en-US" sz="2400" b="1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b="1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Materials </a:t>
            </a:r>
            <a:r>
              <a:rPr lang="en-US" sz="2400">
                <a:latin typeface="Calibri"/>
                <a:ea typeface="Calibri"/>
                <a:cs typeface="Calibri"/>
              </a:rPr>
              <a:t>like stone, metal or glass that help show meaning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A colour photograph of the Iqaluit Veterans Memorial in Nunavut. It is a black granite maple leaf of a horizontal bast. The words &quot;Lest we forget&quot; is engraved in English, French and Inuktitut.&#10;">
            <a:extLst>
              <a:ext uri="{FF2B5EF4-FFF2-40B4-BE49-F238E27FC236}">
                <a16:creationId xmlns:a16="http://schemas.microsoft.com/office/drawing/2014/main" id="{61201D92-72E2-41D1-1ED5-D691D86AE0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72" t="51" r="10475"/>
          <a:stretch>
            <a:fillRect/>
          </a:stretch>
        </p:blipFill>
        <p:spPr>
          <a:xfrm>
            <a:off x="7372736" y="-317"/>
            <a:ext cx="4819264" cy="68583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53A12E-1190-B434-1239-6BCDF9A54CB6}"/>
              </a:ext>
            </a:extLst>
          </p:cNvPr>
          <p:cNvSpPr txBox="1"/>
          <p:nvPr/>
        </p:nvSpPr>
        <p:spPr>
          <a:xfrm>
            <a:off x="3962899" y="6348511"/>
            <a:ext cx="3409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hlinkClick r:id="rId4"/>
              </a:rPr>
              <a:t>Iqaluit Veterans Memorial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70319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5E7FE-34E5-3160-4F20-7665DF387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1BD4E-A2AB-E81A-FC58-4F9386B19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What is a war memorial?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F11FAD-4683-151D-202E-F816444A2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8401" y="1266435"/>
            <a:ext cx="6090581" cy="3735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>
                <a:latin typeface="Calibri"/>
                <a:ea typeface="Calibri"/>
                <a:cs typeface="Calibri"/>
              </a:rPr>
              <a:t>A </a:t>
            </a:r>
            <a:r>
              <a:rPr lang="en-US" sz="2400" b="1">
                <a:latin typeface="Calibri"/>
                <a:ea typeface="Calibri"/>
                <a:cs typeface="Calibri"/>
              </a:rPr>
              <a:t>war memorial</a:t>
            </a:r>
            <a:r>
              <a:rPr lang="en-US" sz="2400">
                <a:latin typeface="Calibri"/>
                <a:ea typeface="Calibri"/>
                <a:cs typeface="Calibri"/>
              </a:rPr>
              <a:t> is something created to </a:t>
            </a:r>
            <a:r>
              <a:rPr lang="en-US" sz="2400" b="1" err="1">
                <a:latin typeface="Calibri"/>
                <a:ea typeface="Calibri"/>
                <a:cs typeface="Calibri"/>
              </a:rPr>
              <a:t>honour</a:t>
            </a:r>
            <a:r>
              <a:rPr lang="en-US" sz="2400" b="1">
                <a:latin typeface="Calibri"/>
                <a:ea typeface="Calibri"/>
                <a:cs typeface="Calibri"/>
              </a:rPr>
              <a:t> and remember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brave </a:t>
            </a:r>
            <a:r>
              <a:rPr lang="en-US" sz="2400" b="1">
                <a:latin typeface="Calibri"/>
                <a:ea typeface="Calibri"/>
                <a:cs typeface="Calibri"/>
              </a:rPr>
              <a:t>people who died </a:t>
            </a:r>
            <a:r>
              <a:rPr lang="en-US" sz="2400">
                <a:latin typeface="Calibri"/>
                <a:ea typeface="Calibri"/>
                <a:cs typeface="Calibri"/>
              </a:rPr>
              <a:t>as a result of their military service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latin typeface="Calibri"/>
                <a:ea typeface="Calibri"/>
                <a:cs typeface="Calibri"/>
              </a:rPr>
              <a:t>important events </a:t>
            </a:r>
            <a:r>
              <a:rPr lang="en-US" sz="2400">
                <a:latin typeface="Calibri"/>
                <a:ea typeface="Calibri"/>
                <a:cs typeface="Calibri"/>
              </a:rPr>
              <a:t>in Canada’s military history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200">
              <a:latin typeface="Calibri"/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E3E122-585C-6803-51BB-2C4544FB6470}"/>
              </a:ext>
            </a:extLst>
          </p:cNvPr>
          <p:cNvSpPr txBox="1"/>
          <p:nvPr/>
        </p:nvSpPr>
        <p:spPr>
          <a:xfrm>
            <a:off x="3989901" y="6194623"/>
            <a:ext cx="36140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400">
                <a:hlinkClick r:id="rId3"/>
              </a:rPr>
              <a:t>National War Memorial</a:t>
            </a:r>
            <a:endParaRPr lang="en-US" sz="1400"/>
          </a:p>
        </p:txBody>
      </p:sp>
      <p:pic>
        <p:nvPicPr>
          <p:cNvPr id="5" name="Picture 6" descr="A close-up colour photograph of the National War Memorial figures on top of the monument.">
            <a:extLst>
              <a:ext uri="{FF2B5EF4-FFF2-40B4-BE49-F238E27FC236}">
                <a16:creationId xmlns:a16="http://schemas.microsoft.com/office/drawing/2014/main" id="{14522374-72EC-9FE2-E2FB-19DD35EA6D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"/>
          <a:stretch>
            <a:fillRect/>
          </a:stretch>
        </p:blipFill>
        <p:spPr bwMode="auto">
          <a:xfrm>
            <a:off x="7603958" y="10"/>
            <a:ext cx="458804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19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719F7-EBD7-167B-42D3-5A7AA869B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7EF4-5FC3-51D6-84F4-901C794DB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>
            <a:normAutofit/>
          </a:bodyPr>
          <a:lstStyle/>
          <a:p>
            <a:r>
              <a:rPr lang="en-US"/>
              <a:t>War memorials take many forms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B484B6-48B0-F64E-8A0E-2452D849C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8035" y="1313872"/>
            <a:ext cx="6519029" cy="496228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War memorials are found in communities across Canada and around the world.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>
                <a:latin typeface="Calibri"/>
                <a:ea typeface="Calibri"/>
                <a:cs typeface="Calibri"/>
              </a:rPr>
              <a:t>They can look very different, for example: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plaques with names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statues or monuments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crosses or cenotaphs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stained glass windows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parks, bridges or schools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Each memorial tells a story in its own way.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000">
              <a:latin typeface="Calibri"/>
              <a:ea typeface="Calibri"/>
              <a:cs typeface="Calibri"/>
            </a:endParaRPr>
          </a:p>
        </p:txBody>
      </p:sp>
      <p:pic>
        <p:nvPicPr>
          <p:cNvPr id="5122" name="Picture 2" descr="A close-up of two bronze plaques with names of individuals who died in the First World War">
            <a:extLst>
              <a:ext uri="{FF2B5EF4-FFF2-40B4-BE49-F238E27FC236}">
                <a16:creationId xmlns:a16="http://schemas.microsoft.com/office/drawing/2014/main" id="{05D6E783-8D2B-E958-EDC8-988ADE9CEA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808" y="3668704"/>
            <a:ext cx="2073282" cy="286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89C951-D44D-307E-05CE-0EFFA6BB295B}"/>
              </a:ext>
            </a:extLst>
          </p:cNvPr>
          <p:cNvSpPr txBox="1"/>
          <p:nvPr/>
        </p:nvSpPr>
        <p:spPr>
          <a:xfrm>
            <a:off x="9742743" y="6571532"/>
            <a:ext cx="2134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hlinkClick r:id="rId4"/>
              </a:rPr>
              <a:t>Cumberland Memorial Arch</a:t>
            </a:r>
            <a:endParaRPr lang="en-US" sz="800"/>
          </a:p>
        </p:txBody>
      </p:sp>
      <p:pic>
        <p:nvPicPr>
          <p:cNvPr id="5" name="Picture 2" descr="A a carved stone statue of a soldier being carried by an angel with wings.">
            <a:extLst>
              <a:ext uri="{FF2B5EF4-FFF2-40B4-BE49-F238E27FC236}">
                <a16:creationId xmlns:a16="http://schemas.microsoft.com/office/drawing/2014/main" id="{1EE883C5-8085-2929-87D5-442EF47C1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465" y="355600"/>
            <a:ext cx="1927679" cy="297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hotograph of a rectangular stone memorial with a cross on top. Wreaths are laid at the base.&#10;">
            <a:extLst>
              <a:ext uri="{FF2B5EF4-FFF2-40B4-BE49-F238E27FC236}">
                <a16:creationId xmlns:a16="http://schemas.microsoft.com/office/drawing/2014/main" id="{355AB3A0-E243-6784-4070-5AC0CF754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2539" y="3624960"/>
            <a:ext cx="2151530" cy="2912637"/>
          </a:xfrm>
          <a:prstGeom prst="rect">
            <a:avLst/>
          </a:prstGeom>
        </p:spPr>
      </p:pic>
      <p:pic>
        <p:nvPicPr>
          <p:cNvPr id="7" name="Picture 2" descr="A photograph of a stained glass window in the Canadian War Museum. It was originally from a Church in Ottawa. The stained glass window remembers four fallen congregation members. The window design includes colourful symbols of a crown, a cross and poppy flowers.">
            <a:extLst>
              <a:ext uri="{FF2B5EF4-FFF2-40B4-BE49-F238E27FC236}">
                <a16:creationId xmlns:a16="http://schemas.microsoft.com/office/drawing/2014/main" id="{4EE39730-DBB1-D81A-3919-EE468C842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843" y="355600"/>
            <a:ext cx="1609213" cy="299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BCB85F-3A9C-C39F-26F6-C2F789A3EAB3}"/>
              </a:ext>
            </a:extLst>
          </p:cNvPr>
          <p:cNvSpPr txBox="1"/>
          <p:nvPr/>
        </p:nvSpPr>
        <p:spPr>
          <a:xfrm>
            <a:off x="7380527" y="3286333"/>
            <a:ext cx="23622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>
                <a:hlinkClick r:id="rId8"/>
              </a:rPr>
              <a:t>Winged Victory</a:t>
            </a:r>
            <a:endParaRPr lang="en-US" sz="9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5EB97F-D233-90F5-06B0-99450FC8C8DC}"/>
              </a:ext>
            </a:extLst>
          </p:cNvPr>
          <p:cNvSpPr txBox="1"/>
          <p:nvPr/>
        </p:nvSpPr>
        <p:spPr>
          <a:xfrm>
            <a:off x="7462539" y="6537597"/>
            <a:ext cx="230049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>
                <a:hlinkClick r:id="rId9"/>
              </a:rPr>
              <a:t>Richmond Cenotaph</a:t>
            </a:r>
            <a:endParaRPr lang="en-US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CEA50E-6C1D-6F95-4F4E-E0E5F040DD1C}"/>
              </a:ext>
            </a:extLst>
          </p:cNvPr>
          <p:cNvSpPr txBox="1"/>
          <p:nvPr/>
        </p:nvSpPr>
        <p:spPr>
          <a:xfrm>
            <a:off x="9940973" y="3327812"/>
            <a:ext cx="17989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>
                <a:hlinkClick r:id="rId10"/>
              </a:rPr>
              <a:t>Zion Memorial Window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611282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082BB-CF67-F511-C938-51505704F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8C78D-39E7-B35B-5012-06EDC32A0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Remembering in our community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F5B92A-4432-F36F-7848-EF9A75992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8401" y="1266434"/>
            <a:ext cx="6738764" cy="523596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Many communities have their own memorials.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>
                <a:latin typeface="Calibri"/>
                <a:ea typeface="Calibri"/>
                <a:cs typeface="Calibri"/>
              </a:rPr>
              <a:t>These memorials often: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err="1">
                <a:latin typeface="Calibri"/>
                <a:ea typeface="Calibri"/>
                <a:cs typeface="Calibri"/>
              </a:rPr>
              <a:t>honour</a:t>
            </a:r>
            <a:r>
              <a:rPr lang="en-US" sz="2400">
                <a:latin typeface="Calibri"/>
                <a:ea typeface="Calibri"/>
                <a:cs typeface="Calibri"/>
              </a:rPr>
              <a:t> local people who served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include names from the community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are places people gather on Remembrance Day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They help us connect history to where we live.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200">
              <a:latin typeface="Calibri"/>
              <a:ea typeface="Calibri"/>
              <a:cs typeface="Calibri"/>
            </a:endParaRPr>
          </a:p>
        </p:txBody>
      </p:sp>
      <p:pic>
        <p:nvPicPr>
          <p:cNvPr id="6" name="Picture 5" descr="A photo of a white marble stone statue of a soldier in uniform on top of a rectangular pedestal. The dates 1914-1918 are inscribed in the stone.&#10;&#10;">
            <a:extLst>
              <a:ext uri="{FF2B5EF4-FFF2-40B4-BE49-F238E27FC236}">
                <a16:creationId xmlns:a16="http://schemas.microsoft.com/office/drawing/2014/main" id="{ADBD97C9-BAE5-CFD3-F7B8-6765E2AB44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22" r="8845"/>
          <a:stretch>
            <a:fillRect/>
          </a:stretch>
        </p:blipFill>
        <p:spPr>
          <a:xfrm>
            <a:off x="7872424" y="0"/>
            <a:ext cx="422452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53F632-29B9-593E-73E4-C7D1927CB79B}"/>
              </a:ext>
            </a:extLst>
          </p:cNvPr>
          <p:cNvSpPr txBox="1"/>
          <p:nvPr/>
        </p:nvSpPr>
        <p:spPr>
          <a:xfrm>
            <a:off x="4388953" y="6348510"/>
            <a:ext cx="3409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hlinkClick r:id="rId4"/>
              </a:rPr>
              <a:t>Forest Cenotaph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328430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1113F-5F98-B53B-AF82-763E19B58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nline Media 3" descr="Every memorial tells a story screen shot of the video">
            <a:hlinkClick r:id="" action="ppaction://media"/>
            <a:extLst>
              <a:ext uri="{FF2B5EF4-FFF2-40B4-BE49-F238E27FC236}">
                <a16:creationId xmlns:a16="http://schemas.microsoft.com/office/drawing/2014/main" id="{AD084539-4EB6-8E89-3FA7-7A8CAA7822F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44953" y="820093"/>
            <a:ext cx="10160000" cy="5740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490B4F-EC52-B246-7F99-7D16F7DD94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43328" y="126057"/>
            <a:ext cx="1076325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Let’s watch a video to learn more about memorials!</a:t>
            </a:r>
          </a:p>
        </p:txBody>
      </p:sp>
    </p:spTree>
    <p:extLst>
      <p:ext uri="{BB962C8B-B14F-4D97-AF65-F5344CB8AC3E}">
        <p14:creationId xmlns:p14="http://schemas.microsoft.com/office/powerpoint/2010/main" val="115723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EFB77-7267-6FAE-4483-A1C017750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DE5E1-4E94-6A27-6762-11C2FE6E6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Every memorial tells a story…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A2D11-0C28-0B9C-CC72-834231811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30767"/>
            <a:ext cx="6973123" cy="422775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Memorials help us remember real people.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>
                <a:latin typeface="Calibri"/>
                <a:ea typeface="Calibri"/>
                <a:cs typeface="Calibri"/>
              </a:rPr>
              <a:t>Each name represents a life, a family</a:t>
            </a:r>
            <a:r>
              <a:rPr lang="en-US" sz="2400" strike="sngStrike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2400">
                <a:latin typeface="Calibri"/>
                <a:ea typeface="Calibri"/>
                <a:cs typeface="Calibri"/>
              </a:rPr>
              <a:t> and a story.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40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Memorials help us learn about the past.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>
                <a:latin typeface="Calibri"/>
                <a:ea typeface="Calibri"/>
                <a:cs typeface="Calibri"/>
              </a:rPr>
              <a:t>They remind us of events that changed lives.</a:t>
            </a:r>
          </a:p>
        </p:txBody>
      </p:sp>
      <p:pic>
        <p:nvPicPr>
          <p:cNvPr id="6" name="Picture 5" descr="A bronze statue of John MCrae in Ottawa.">
            <a:extLst>
              <a:ext uri="{FF2B5EF4-FFF2-40B4-BE49-F238E27FC236}">
                <a16:creationId xmlns:a16="http://schemas.microsoft.com/office/drawing/2014/main" id="{14A68DBD-DDB3-929E-60B9-95E329BF9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BB3FB2-F1BC-89E0-4E10-590A32CCB1A3}"/>
              </a:ext>
            </a:extLst>
          </p:cNvPr>
          <p:cNvSpPr txBox="1"/>
          <p:nvPr/>
        </p:nvSpPr>
        <p:spPr>
          <a:xfrm>
            <a:off x="3966751" y="6194623"/>
            <a:ext cx="36140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400">
                <a:hlinkClick r:id="rId4"/>
              </a:rPr>
              <a:t>Remember Flanders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047164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35007-0279-738B-0F23-74A01972D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09293-93CC-08DC-439D-CB5E3EBEF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Decoding war memorials as 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1A7E9-695A-109A-2881-D69E61B3D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204856"/>
            <a:ext cx="5607311" cy="363943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To understand a memorial, we need to look closely at its design.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>
                <a:latin typeface="Calibri"/>
                <a:ea typeface="Calibri"/>
                <a:cs typeface="Calibri"/>
              </a:rPr>
              <a:t>This is called decoding.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>
                <a:latin typeface="Calibri"/>
                <a:ea typeface="Calibri"/>
                <a:cs typeface="Calibri"/>
              </a:rPr>
              <a:t>When we decode a memorial, we look at: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symbols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shapes and figures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words, names</a:t>
            </a:r>
            <a:r>
              <a:rPr lang="en-US" sz="2400" strike="sngStrike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2400">
                <a:latin typeface="Calibri"/>
                <a:ea typeface="Calibri"/>
                <a:cs typeface="Calibri"/>
              </a:rPr>
              <a:t> and dates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materials and details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Calibri"/>
                <a:ea typeface="Calibri"/>
                <a:cs typeface="Calibri"/>
              </a:rPr>
              <a:t>These features help us understand the story the memorial is telling.</a:t>
            </a:r>
          </a:p>
        </p:txBody>
      </p:sp>
      <p:pic>
        <p:nvPicPr>
          <p:cNvPr id="11" name="Picture 10" descr="A colour photograph of the Dieppe Cenotaph located in Dieppe, New Brunswick. The design uses bricks and different coloured stones to represent a scene from the Dieppe Raid in 1942.">
            <a:extLst>
              <a:ext uri="{FF2B5EF4-FFF2-40B4-BE49-F238E27FC236}">
                <a16:creationId xmlns:a16="http://schemas.microsoft.com/office/drawing/2014/main" id="{E1AA9A1C-5CFC-EB7D-4795-71E787B8C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557" y="1961331"/>
            <a:ext cx="5400677" cy="35486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A88B5-5DB5-2D80-7493-14B9569C94FA}"/>
              </a:ext>
            </a:extLst>
          </p:cNvPr>
          <p:cNvSpPr txBox="1"/>
          <p:nvPr/>
        </p:nvSpPr>
        <p:spPr>
          <a:xfrm>
            <a:off x="6560557" y="5599880"/>
            <a:ext cx="5400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hlinkClick r:id="rId4"/>
              </a:rPr>
              <a:t>Dieppe Cenotaph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70110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752EA-2BC7-3362-306A-CA98E5A67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16C27-8B5B-9636-93D0-2FF67D92C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What designs can mean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DA774-C21E-E871-F292-A843499E1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4063" y="1242187"/>
            <a:ext cx="6634289" cy="2830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Memorials use design to share ideas and tell stories.</a:t>
            </a:r>
          </a:p>
          <a:p>
            <a:r>
              <a:rPr lang="en-CA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example: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statue may represent those who served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poppy can represent remembrance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helmet or sword can show war or conflict.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Names tell us who is remembered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Dates, places or uniforms tell us about events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Materials (like stone or bronze)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might be local </a:t>
            </a:r>
            <a:b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have a special meaning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wreath can represent remembrance </a:t>
            </a:r>
          </a:p>
          <a:p>
            <a:endParaRPr lang="en-US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>
                <a:latin typeface="Calibri"/>
                <a:ea typeface="Calibri"/>
                <a:cs typeface="Calibri"/>
              </a:rPr>
              <a:t>  </a:t>
            </a:r>
          </a:p>
        </p:txBody>
      </p:sp>
      <p:pic>
        <p:nvPicPr>
          <p:cNvPr id="3" name="Picture 2" descr="A colour photograph of the Soldiers' Monument in Charlottetown, Prince Edward Island. The cenotaph features statues of three bronze soldiers in uniform.">
            <a:extLst>
              <a:ext uri="{FF2B5EF4-FFF2-40B4-BE49-F238E27FC236}">
                <a16:creationId xmlns:a16="http://schemas.microsoft.com/office/drawing/2014/main" id="{A3E191A4-335A-9571-7D2D-C3BD74A12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975" y="0"/>
            <a:ext cx="2720715" cy="1980671"/>
          </a:xfrm>
          <a:prstGeom prst="rect">
            <a:avLst/>
          </a:prstGeom>
        </p:spPr>
      </p:pic>
      <p:pic>
        <p:nvPicPr>
          <p:cNvPr id="10" name="Picture 9" descr="A colour photograph of the bronze elements on the top of the tomb of the unknown soldier in Ottawa.">
            <a:extLst>
              <a:ext uri="{FF2B5EF4-FFF2-40B4-BE49-F238E27FC236}">
                <a16:creationId xmlns:a16="http://schemas.microsoft.com/office/drawing/2014/main" id="{4A034C08-4C1F-9329-8074-DFA6734D6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7BF5A06-A6B3-E8E0-C309-78FEC1CB6D9D}"/>
              </a:ext>
            </a:extLst>
          </p:cNvPr>
          <p:cNvSpPr txBox="1"/>
          <p:nvPr/>
        </p:nvSpPr>
        <p:spPr>
          <a:xfrm>
            <a:off x="3585383" y="6194623"/>
            <a:ext cx="36140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400">
                <a:hlinkClick r:id="rId5"/>
              </a:rPr>
              <a:t>Tomb of the Unknown Soldier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64608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93A00-A436-6395-EAC6-43B25399A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994C-3007-C952-3B87-E6A96DE8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>
            <a:normAutofit fontScale="90000"/>
          </a:bodyPr>
          <a:lstStyle/>
          <a:p>
            <a:r>
              <a:rPr lang="en-US"/>
              <a:t>Decoding the Canadian National</a:t>
            </a:r>
            <a:br>
              <a:rPr lang="en-US">
                <a:solidFill>
                  <a:srgbClr val="FF0000"/>
                </a:solidFill>
              </a:rPr>
            </a:br>
            <a:r>
              <a:rPr lang="en-US"/>
              <a:t> Vimy Memorial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8A438-371C-D819-AAC2-172C9C534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73065"/>
            <a:ext cx="5005427" cy="527544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story does this memorial tell?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  <a:b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 11,000 names are carved on its base. Each one represents a Canadian soldier who died.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Friendship</a:t>
            </a:r>
            <a:b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two large towers stand for Canada and France, brought together by shared loss and remembrance.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Courage and belief</a:t>
            </a:r>
            <a:b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20 statues on the memorial. They represent ideas like sacrifice, loss and the values Canadians fought to defend.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Sadness</a:t>
            </a:r>
            <a:b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statue of Mother Canada tells the story of grieving families and communities at home. </a:t>
            </a:r>
          </a:p>
        </p:txBody>
      </p:sp>
      <p:pic>
        <p:nvPicPr>
          <p:cNvPr id="13" name="Content Placeholder 4" descr="A close-up photograph of names carved into the wall of the Canadian National Vimy Memorial.">
            <a:extLst>
              <a:ext uri="{FF2B5EF4-FFF2-40B4-BE49-F238E27FC236}">
                <a16:creationId xmlns:a16="http://schemas.microsoft.com/office/drawing/2014/main" id="{ED7A91E7-7C91-0BA3-BD6F-203B412977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728" t="1000" r="5554" b="9215"/>
          <a:stretch>
            <a:fillRect/>
          </a:stretch>
        </p:blipFill>
        <p:spPr>
          <a:xfrm>
            <a:off x="9192692" y="0"/>
            <a:ext cx="2999308" cy="4163163"/>
          </a:xfrm>
          <a:prstGeom prst="rect">
            <a:avLst/>
          </a:prstGeom>
        </p:spPr>
      </p:pic>
      <p:pic>
        <p:nvPicPr>
          <p:cNvPr id="15" name="Picture 14" descr="A close-up colour photograph of the Vimy National War Memorial in France.">
            <a:extLst>
              <a:ext uri="{FF2B5EF4-FFF2-40B4-BE49-F238E27FC236}">
                <a16:creationId xmlns:a16="http://schemas.microsoft.com/office/drawing/2014/main" id="{84F90A75-94D6-083B-8644-E48C529D5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1" y="-1"/>
            <a:ext cx="3022201" cy="2538787"/>
          </a:xfrm>
          <a:prstGeom prst="rect">
            <a:avLst/>
          </a:prstGeom>
        </p:spPr>
      </p:pic>
      <p:pic>
        <p:nvPicPr>
          <p:cNvPr id="17" name="Content Placeholder 4" descr="Colour photograph of the two tall pylons on the Vimy National War Memorial in France. It shows the sculptures of &quot;The Chorus&quot;at the top.">
            <a:extLst>
              <a:ext uri="{FF2B5EF4-FFF2-40B4-BE49-F238E27FC236}">
                <a16:creationId xmlns:a16="http://schemas.microsoft.com/office/drawing/2014/main" id="{F4E5F97F-DD93-322A-58EE-21307D78E1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62" r="5443" b="2"/>
          <a:stretch>
            <a:fillRect/>
          </a:stretch>
        </p:blipFill>
        <p:spPr>
          <a:xfrm>
            <a:off x="9192692" y="4251683"/>
            <a:ext cx="2999308" cy="2606317"/>
          </a:xfrm>
          <a:prstGeom prst="rect">
            <a:avLst/>
          </a:prstGeom>
        </p:spPr>
      </p:pic>
      <p:pic>
        <p:nvPicPr>
          <p:cNvPr id="19" name="Picture 18" descr="A colour photograph of the famous sculpture Canada bereft (also known as Mother Canada).">
            <a:extLst>
              <a:ext uri="{FF2B5EF4-FFF2-40B4-BE49-F238E27FC236}">
                <a16:creationId xmlns:a16="http://schemas.microsoft.com/office/drawing/2014/main" id="{F12EFAF2-4EB1-32B0-4DC4-60F0303102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2595385"/>
            <a:ext cx="3022200" cy="42626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80ADE9B-EC21-2E05-4779-0C7552F4A8EB}"/>
              </a:ext>
            </a:extLst>
          </p:cNvPr>
          <p:cNvSpPr txBox="1"/>
          <p:nvPr/>
        </p:nvSpPr>
        <p:spPr>
          <a:xfrm>
            <a:off x="2391274" y="6348511"/>
            <a:ext cx="36140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400">
                <a:hlinkClick r:id="rId7"/>
              </a:rPr>
              <a:t>Canadian National Vimy Memorial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754220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4FF8BA6947E4AA8685340DB4FACCE" ma:contentTypeVersion="27" ma:contentTypeDescription="Create a new document." ma:contentTypeScope="" ma:versionID="b355f9700622f8475fccd0c1d87585ec">
  <xsd:schema xmlns:xsd="http://www.w3.org/2001/XMLSchema" xmlns:xs="http://www.w3.org/2001/XMLSchema" xmlns:p="http://schemas.microsoft.com/office/2006/metadata/properties" xmlns:ns1="http://schemas.microsoft.com/sharepoint/v3" xmlns:ns2="d3475817-8aa0-463d-8033-9d47e24630b2" xmlns:ns3="eed7d0e8-ac63-4dee-bfa7-5c4c265525d9" xmlns:ns4="0c8e7898-adb1-4a21-9ea0-1fd6fd513e29" targetNamespace="http://schemas.microsoft.com/office/2006/metadata/properties" ma:root="true" ma:fieldsID="3d5198907ec40e38c63e290b2ab555a5" ns1:_="" ns2:_="" ns3:_="" ns4:_="">
    <xsd:import namespace="http://schemas.microsoft.com/sharepoint/v3"/>
    <xsd:import namespace="d3475817-8aa0-463d-8033-9d47e24630b2"/>
    <xsd:import namespace="eed7d0e8-ac63-4dee-bfa7-5c4c265525d9"/>
    <xsd:import namespace="0c8e7898-adb1-4a21-9ea0-1fd6fd513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GCdocsDesc" minOccurs="0"/>
                <xsd:element ref="ns4:GCdocsDescF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75817-8aa0-463d-8033-9d47e24630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4" nillable="true" ma:displayName="Taxonomy Catch All Column" ma:hidden="true" ma:list="{ed2718d3-09bc-428c-852e-4caad582fe65}" ma:internalName="TaxCatchAll" ma:showField="CatchAllData" ma:web="d3475817-8aa0-463d-8033-9d47e2463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7d0e8-ac63-4dee-bfa7-5c4c265525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2576106-0640-4000-84dd-42f7612a6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e7898-adb1-4a21-9ea0-1fd6fd513e29" elementFormDefault="qualified">
    <xsd:import namespace="http://schemas.microsoft.com/office/2006/documentManagement/types"/>
    <xsd:import namespace="http://schemas.microsoft.com/office/infopath/2007/PartnerControls"/>
    <xsd:element name="GCdocsDesc" ma:index="13" nillable="true" ma:displayName="Description (EN)" ma:internalName="GCdocsDesc">
      <xsd:simpleType>
        <xsd:restriction base="dms:Note"/>
      </xsd:simpleType>
    </xsd:element>
    <xsd:element name="GCdocsDescFR" ma:index="14" nillable="true" ma:displayName="Description (FR)" ma:internalName="GCdocsDescF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GCdocsDescFR xmlns="0c8e7898-adb1-4a21-9ea0-1fd6fd513e29" xsi:nil="true"/>
    <_ip_UnifiedCompliancePolicyProperties xmlns="http://schemas.microsoft.com/sharepoint/v3" xsi:nil="true"/>
    <lcf76f155ced4ddcb4097134ff3c332f xmlns="eed7d0e8-ac63-4dee-bfa7-5c4c265525d9">
      <Terms xmlns="http://schemas.microsoft.com/office/infopath/2007/PartnerControls"/>
    </lcf76f155ced4ddcb4097134ff3c332f>
    <TaxCatchAll xmlns="d3475817-8aa0-463d-8033-9d47e24630b2"/>
    <GCdocsDesc xmlns="0c8e7898-adb1-4a21-9ea0-1fd6fd513e29" xsi:nil="true"/>
  </documentManagement>
</p:properties>
</file>

<file path=customXml/itemProps1.xml><?xml version="1.0" encoding="utf-8"?>
<ds:datastoreItem xmlns:ds="http://schemas.openxmlformats.org/officeDocument/2006/customXml" ds:itemID="{DDA0267C-B904-4148-B569-BC05DEBDA170}">
  <ds:schemaRefs>
    <ds:schemaRef ds:uri="0c8e7898-adb1-4a21-9ea0-1fd6fd513e29"/>
    <ds:schemaRef ds:uri="d3475817-8aa0-463d-8033-9d47e24630b2"/>
    <ds:schemaRef ds:uri="eed7d0e8-ac63-4dee-bfa7-5c4c265525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CD676C0-988A-4701-8EF8-8B94F01A92E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760E44D-2CD7-4C0E-8DC2-FB2E82F50A3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51FF34C-6E29-41C1-987D-52589222ED95}">
  <ds:schemaRefs>
    <ds:schemaRef ds:uri="http://schemas.microsoft.com/office/2006/metadata/properties"/>
    <ds:schemaRef ds:uri="http://purl.org/dc/dcmitype/"/>
    <ds:schemaRef ds:uri="eed7d0e8-ac63-4dee-bfa7-5c4c265525d9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purl.org/dc/elements/1.1/"/>
    <ds:schemaRef ds:uri="0c8e7898-adb1-4a21-9ea0-1fd6fd513e29"/>
    <ds:schemaRef ds:uri="http://schemas.microsoft.com/office/2006/documentManagement/types"/>
    <ds:schemaRef ds:uri="d3475817-8aa0-463d-8033-9d47e24630b2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1386</Words>
  <Application>Microsoft Office PowerPoint</Application>
  <PresentationFormat>Widescreen</PresentationFormat>
  <Paragraphs>190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Decoding war memorials</vt:lpstr>
      <vt:lpstr>What is a war memorial?</vt:lpstr>
      <vt:lpstr>War memorials take many forms</vt:lpstr>
      <vt:lpstr>Remembering in our community</vt:lpstr>
      <vt:lpstr>Let’s watch a video to learn more about memorials!</vt:lpstr>
      <vt:lpstr>Every memorial tells a story…</vt:lpstr>
      <vt:lpstr>Decoding war memorials as art</vt:lpstr>
      <vt:lpstr>What designs can mean</vt:lpstr>
      <vt:lpstr>Decoding the Canadian National  Vimy Memorial</vt:lpstr>
      <vt:lpstr>Decoding the Peacekeeping Monument</vt:lpstr>
      <vt:lpstr>Decoding the National Aboriginal Veterans Monument</vt:lpstr>
      <vt:lpstr>You be the designer</vt:lpstr>
      <vt:lpstr>What should your memorial include?</vt:lpstr>
    </vt:vector>
  </TitlesOfParts>
  <Company>VAC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Decoding war memorials</dc:title>
  <dc:creator/>
  <cp:lastModifiedBy>Brandon W Campbell (VAC/ACC)</cp:lastModifiedBy>
  <cp:revision>2</cp:revision>
  <dcterms:created xsi:type="dcterms:W3CDTF">2025-12-12T16:12:34Z</dcterms:created>
  <dcterms:modified xsi:type="dcterms:W3CDTF">2026-09-03T13:39:52Z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746614108</vt:i4>
  </property>
  <property fmtid="{D5CDD505-2E9C-101B-9397-08002B2CF9AE}" pid="3" name="_NewReviewCycle">
    <vt:lpwstr/>
  </property>
  <property fmtid="{D5CDD505-2E9C-101B-9397-08002B2CF9AE}" pid="4" name="_EmailSubject">
    <vt:lpwstr>Slide template for new learning materials - Memorials learning module</vt:lpwstr>
  </property>
  <property fmtid="{D5CDD505-2E9C-101B-9397-08002B2CF9AE}" pid="5" name="_AuthorEmail">
    <vt:lpwstr>richard.schroeter@veterans.gc.ca</vt:lpwstr>
  </property>
  <property fmtid="{D5CDD505-2E9C-101B-9397-08002B2CF9AE}" pid="6" name="_AuthorEmailDisplayName">
    <vt:lpwstr>Richard P Schroeter (VAC/ACC)</vt:lpwstr>
  </property>
  <property fmtid="{D5CDD505-2E9C-101B-9397-08002B2CF9AE}" pid="7" name="ContentTypeId">
    <vt:lpwstr>0x0101001EE4FF8BA6947E4AA8685340DB4FACCE</vt:lpwstr>
  </property>
</Properties>
</file>