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3"/>
  </p:notesMasterIdLst>
  <p:sldIdLst>
    <p:sldId id="256" r:id="rId6"/>
    <p:sldId id="257" r:id="rId7"/>
    <p:sldId id="258" r:id="rId8"/>
    <p:sldId id="269" r:id="rId9"/>
    <p:sldId id="270" r:id="rId10"/>
    <p:sldId id="259" r:id="rId11"/>
    <p:sldId id="27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BD46C1A-E5A5-FBE9-D72E-51239EC6D0DF}" name="Amanda Kelly (she/her | elle) [E/F] (VAC/ACC)" initials="AK" userId="S::amanda.kelly@veterans.gc.ca::577ea8ae-3d16-411e-a979-6ae4340163e4" providerId="AD"/>
  <p188:author id="{363A894F-83E9-F203-C93C-7C0EC9DAE5C0}" name="Elizabeth Jill Paton (VAC/ACC)" initials="JP" userId="S::jill.paton@veterans.gc.ca::02e2f622-6222-463a-b3ba-ab337969573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076455-372F-47D6-AEB9-E02B6A616CA1}" v="344" dt="2026-08-17T13:08:55.8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4534" autoAdjust="0"/>
  </p:normalViewPr>
  <p:slideViewPr>
    <p:cSldViewPr snapToGrid="0">
      <p:cViewPr varScale="1">
        <p:scale>
          <a:sx n="60" d="100"/>
          <a:sy n="60" d="100"/>
        </p:scale>
        <p:origin x="251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viewProps" Target="viewProps.xml"/><Relationship Id="rId10" Type="http://schemas.openxmlformats.org/officeDocument/2006/relationships/slide" Target="slides/slide5.xml"/><Relationship Id="rId19"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zabeth Jill Paton (VAC/ACC)" userId="02e2f622-6222-463a-b3ba-ab337969573d" providerId="ADAL" clId="{D24E02B8-694D-4781-9908-6C6A9696C55B}"/>
    <pc:docChg chg="modSld">
      <pc:chgData name="Elizabeth Jill Paton (VAC/ACC)" userId="02e2f622-6222-463a-b3ba-ab337969573d" providerId="ADAL" clId="{D24E02B8-694D-4781-9908-6C6A9696C55B}" dt="2026-08-17T13:08:55.899" v="459" actId="962"/>
      <pc:docMkLst>
        <pc:docMk/>
      </pc:docMkLst>
      <pc:sldChg chg="modSp mod">
        <pc:chgData name="Elizabeth Jill Paton (VAC/ACC)" userId="02e2f622-6222-463a-b3ba-ab337969573d" providerId="ADAL" clId="{D24E02B8-694D-4781-9908-6C6A9696C55B}" dt="2026-08-17T12:51:19.650" v="13" actId="962"/>
        <pc:sldMkLst>
          <pc:docMk/>
          <pc:sldMk cId="2372565986" sldId="257"/>
        </pc:sldMkLst>
        <pc:spChg chg="mod">
          <ac:chgData name="Elizabeth Jill Paton (VAC/ACC)" userId="02e2f622-6222-463a-b3ba-ab337969573d" providerId="ADAL" clId="{D24E02B8-694D-4781-9908-6C6A9696C55B}" dt="2026-08-17T12:51:19.650" v="13" actId="962"/>
          <ac:spMkLst>
            <pc:docMk/>
            <pc:sldMk cId="2372565986" sldId="257"/>
            <ac:spMk id="6" creationId="{554DC65D-B1AD-4BB0-DF20-E4FFFD0FEB4A}"/>
          </ac:spMkLst>
        </pc:spChg>
      </pc:sldChg>
      <pc:sldChg chg="modSp">
        <pc:chgData name="Elizabeth Jill Paton (VAC/ACC)" userId="02e2f622-6222-463a-b3ba-ab337969573d" providerId="ADAL" clId="{D24E02B8-694D-4781-9908-6C6A9696C55B}" dt="2026-08-17T13:06:11.847" v="185" actId="962"/>
        <pc:sldMkLst>
          <pc:docMk/>
          <pc:sldMk cId="3965926601" sldId="258"/>
        </pc:sldMkLst>
        <pc:picChg chg="mod">
          <ac:chgData name="Elizabeth Jill Paton (VAC/ACC)" userId="02e2f622-6222-463a-b3ba-ab337969573d" providerId="ADAL" clId="{D24E02B8-694D-4781-9908-6C6A9696C55B}" dt="2026-08-17T13:05:49.971" v="131" actId="962"/>
          <ac:picMkLst>
            <pc:docMk/>
            <pc:sldMk cId="3965926601" sldId="258"/>
            <ac:picMk id="8194" creationId="{429C74CB-DB36-A6C7-FC56-874BF28FEFD1}"/>
          </ac:picMkLst>
        </pc:picChg>
        <pc:picChg chg="mod">
          <ac:chgData name="Elizabeth Jill Paton (VAC/ACC)" userId="02e2f622-6222-463a-b3ba-ab337969573d" providerId="ADAL" clId="{D24E02B8-694D-4781-9908-6C6A9696C55B}" dt="2026-08-17T13:05:20.633" v="71" actId="962"/>
          <ac:picMkLst>
            <pc:docMk/>
            <pc:sldMk cId="3965926601" sldId="258"/>
            <ac:picMk id="8198" creationId="{4B014A8E-329A-904A-1678-A4FF2C76410A}"/>
          </ac:picMkLst>
        </pc:picChg>
        <pc:picChg chg="mod">
          <ac:chgData name="Elizabeth Jill Paton (VAC/ACC)" userId="02e2f622-6222-463a-b3ba-ab337969573d" providerId="ADAL" clId="{D24E02B8-694D-4781-9908-6C6A9696C55B}" dt="2026-08-17T13:06:11.847" v="185" actId="962"/>
          <ac:picMkLst>
            <pc:docMk/>
            <pc:sldMk cId="3965926601" sldId="258"/>
            <ac:picMk id="8200" creationId="{1CEC83D2-ABDB-F513-AA79-88CB2107F047}"/>
          </ac:picMkLst>
        </pc:picChg>
      </pc:sldChg>
      <pc:sldChg chg="modSp mod">
        <pc:chgData name="Elizabeth Jill Paton (VAC/ACC)" userId="02e2f622-6222-463a-b3ba-ab337969573d" providerId="ADAL" clId="{D24E02B8-694D-4781-9908-6C6A9696C55B}" dt="2026-08-17T13:08:32.107" v="457" actId="962"/>
        <pc:sldMkLst>
          <pc:docMk/>
          <pc:sldMk cId="1157231339" sldId="259"/>
        </pc:sldMkLst>
        <pc:picChg chg="mod">
          <ac:chgData name="Elizabeth Jill Paton (VAC/ACC)" userId="02e2f622-6222-463a-b3ba-ab337969573d" providerId="ADAL" clId="{D24E02B8-694D-4781-9908-6C6A9696C55B}" dt="2026-08-17T13:08:32.107" v="457" actId="962"/>
          <ac:picMkLst>
            <pc:docMk/>
            <pc:sldMk cId="1157231339" sldId="259"/>
            <ac:picMk id="4" creationId="{322F7829-B62D-17FD-83F7-D7EEBDCF7570}"/>
          </ac:picMkLst>
        </pc:picChg>
      </pc:sldChg>
      <pc:sldChg chg="modSp">
        <pc:chgData name="Elizabeth Jill Paton (VAC/ACC)" userId="02e2f622-6222-463a-b3ba-ab337969573d" providerId="ADAL" clId="{D24E02B8-694D-4781-9908-6C6A9696C55B}" dt="2026-08-17T13:07:11.931" v="355" actId="962"/>
        <pc:sldMkLst>
          <pc:docMk/>
          <pc:sldMk cId="152090982" sldId="269"/>
        </pc:sldMkLst>
        <pc:picChg chg="mod">
          <ac:chgData name="Elizabeth Jill Paton (VAC/ACC)" userId="02e2f622-6222-463a-b3ba-ab337969573d" providerId="ADAL" clId="{D24E02B8-694D-4781-9908-6C6A9696C55B}" dt="2026-08-17T13:07:11.931" v="355" actId="962"/>
          <ac:picMkLst>
            <pc:docMk/>
            <pc:sldMk cId="152090982" sldId="269"/>
            <ac:picMk id="1026" creationId="{F6E78D69-AD18-1AE3-3672-3C39D59BBD83}"/>
          </ac:picMkLst>
        </pc:picChg>
        <pc:picChg chg="mod">
          <ac:chgData name="Elizabeth Jill Paton (VAC/ACC)" userId="02e2f622-6222-463a-b3ba-ab337969573d" providerId="ADAL" clId="{D24E02B8-694D-4781-9908-6C6A9696C55B}" dt="2026-08-17T13:06:46.063" v="265" actId="962"/>
          <ac:picMkLst>
            <pc:docMk/>
            <pc:sldMk cId="152090982" sldId="269"/>
            <ac:picMk id="1030" creationId="{6B46EBFB-02DB-A503-BD81-64995EF245C1}"/>
          </ac:picMkLst>
        </pc:picChg>
      </pc:sldChg>
      <pc:sldChg chg="modSp mod">
        <pc:chgData name="Elizabeth Jill Paton (VAC/ACC)" userId="02e2f622-6222-463a-b3ba-ab337969573d" providerId="ADAL" clId="{D24E02B8-694D-4781-9908-6C6A9696C55B}" dt="2026-08-17T13:07:52.786" v="357" actId="962"/>
        <pc:sldMkLst>
          <pc:docMk/>
          <pc:sldMk cId="693390795" sldId="270"/>
        </pc:sldMkLst>
        <pc:picChg chg="mod">
          <ac:chgData name="Elizabeth Jill Paton (VAC/ACC)" userId="02e2f622-6222-463a-b3ba-ab337969573d" providerId="ADAL" clId="{D24E02B8-694D-4781-9908-6C6A9696C55B}" dt="2026-08-17T13:07:52.786" v="357" actId="962"/>
          <ac:picMkLst>
            <pc:docMk/>
            <pc:sldMk cId="693390795" sldId="270"/>
            <ac:picMk id="3" creationId="{B8607B71-15F6-0553-991E-974AFEB89D93}"/>
          </ac:picMkLst>
        </pc:picChg>
      </pc:sldChg>
      <pc:sldChg chg="modSp">
        <pc:chgData name="Elizabeth Jill Paton (VAC/ACC)" userId="02e2f622-6222-463a-b3ba-ab337969573d" providerId="ADAL" clId="{D24E02B8-694D-4781-9908-6C6A9696C55B}" dt="2026-08-17T13:08:55.899" v="459" actId="962"/>
        <pc:sldMkLst>
          <pc:docMk/>
          <pc:sldMk cId="2898087743" sldId="271"/>
        </pc:sldMkLst>
        <pc:picChg chg="mod">
          <ac:chgData name="Elizabeth Jill Paton (VAC/ACC)" userId="02e2f622-6222-463a-b3ba-ab337969573d" providerId="ADAL" clId="{D24E02B8-694D-4781-9908-6C6A9696C55B}" dt="2026-08-17T13:08:55.899" v="459" actId="962"/>
          <ac:picMkLst>
            <pc:docMk/>
            <pc:sldMk cId="2898087743" sldId="271"/>
            <ac:picMk id="3" creationId="{F671A71D-BA87-3173-81BD-13E65B28CC4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9721C7-63CA-4A7C-BE39-94B977921097}" type="datetimeFigureOut">
              <a:rPr lang="en-US" smtClean="0"/>
              <a:t>2026/09/03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9975B5-CD1F-498C-A656-EFB0A9548107}" type="slidenum">
              <a:rPr lang="en-US" smtClean="0"/>
              <a:t>‹#›</a:t>
            </a:fld>
            <a:endParaRPr lang="en-US"/>
          </a:p>
        </p:txBody>
      </p:sp>
    </p:spTree>
    <p:extLst>
      <p:ext uri="{BB962C8B-B14F-4D97-AF65-F5344CB8AC3E}">
        <p14:creationId xmlns:p14="http://schemas.microsoft.com/office/powerpoint/2010/main" val="1322131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youtu.be/vkqYmkdWlbo"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youtu.be/Jud06elFFew"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Utilisez cette présentation pour aider vos élèves à :</a:t>
            </a:r>
          </a:p>
          <a:p>
            <a:pPr marL="171450" indent="-171450">
              <a:buFont typeface="Arial" panose="020B0604020202020204" pitchFamily="34" charset="0"/>
              <a:buChar char="•"/>
            </a:pPr>
            <a:r>
              <a:rPr lang="fr-CA" dirty="0"/>
              <a:t>comprendre que les monuments commémoratifs de guerre nous aident à nous souvenir des personnes qui ont servi en temps de conflits et lors d’opérations de maintien de la paix;</a:t>
            </a:r>
          </a:p>
          <a:p>
            <a:pPr marL="171450" indent="-171450">
              <a:buFont typeface="Arial" panose="020B0604020202020204" pitchFamily="34" charset="0"/>
              <a:buChar char="•"/>
            </a:pPr>
            <a:r>
              <a:rPr lang="fr-CA" dirty="0"/>
              <a:t>comprendre qu’en visitant les monuments commémoratifs de guerre, nous montrons que nous nous soucions de notre passé;</a:t>
            </a:r>
          </a:p>
          <a:p>
            <a:pPr marL="171450" indent="-171450">
              <a:buFont typeface="Arial" panose="020B0604020202020204" pitchFamily="34" charset="0"/>
              <a:buChar char="•"/>
            </a:pPr>
            <a:r>
              <a:rPr lang="fr-CA" dirty="0"/>
              <a:t>comprendre les histoires que les monuments commémoratifs nous racontent.</a:t>
            </a:r>
          </a:p>
        </p:txBody>
      </p:sp>
      <p:sp>
        <p:nvSpPr>
          <p:cNvPr id="4" name="Slide Number Placeholder 3"/>
          <p:cNvSpPr>
            <a:spLocks noGrp="1"/>
          </p:cNvSpPr>
          <p:nvPr>
            <p:ph type="sldNum" sz="quarter" idx="5"/>
          </p:nvPr>
        </p:nvSpPr>
        <p:spPr/>
        <p:txBody>
          <a:bodyPr/>
          <a:lstStyle/>
          <a:p>
            <a:fld id="{EA9975B5-CD1F-498C-A656-EFB0A9548107}" type="slidenum">
              <a:rPr lang="en-US" smtClean="0"/>
              <a:t>1</a:t>
            </a:fld>
            <a:endParaRPr lang="en-US"/>
          </a:p>
        </p:txBody>
      </p:sp>
    </p:spTree>
    <p:extLst>
      <p:ext uri="{BB962C8B-B14F-4D97-AF65-F5344CB8AC3E}">
        <p14:creationId xmlns:p14="http://schemas.microsoft.com/office/powerpoint/2010/main" val="3111208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fr-CA" sz="1200" b="1" i="0" dirty="0">
                <a:solidFill>
                  <a:schemeClr val="tx1"/>
                </a:solidFill>
                <a:effectLst/>
                <a:latin typeface="+mn-lt"/>
                <a:ea typeface="+mn-lt"/>
                <a:cs typeface="+mn-cs"/>
              </a:rPr>
              <a:t>Notes de l’enseignant(e)</a:t>
            </a:r>
          </a:p>
          <a:p>
            <a:pPr fontAlgn="t"/>
            <a:r>
              <a:rPr lang="fr-CA" sz="1200" i="0" dirty="0">
                <a:solidFill>
                  <a:schemeClr val="tx1"/>
                </a:solidFill>
                <a:effectLst/>
                <a:latin typeface="+mn-lt"/>
                <a:ea typeface="+mn-lt"/>
                <a:cs typeface="+mn-cs"/>
              </a:rPr>
              <a:t>Présentez l’idée de </a:t>
            </a:r>
            <a:r>
              <a:rPr lang="fr-CA" sz="1200" b="1" i="0" dirty="0">
                <a:solidFill>
                  <a:schemeClr val="tx1"/>
                </a:solidFill>
                <a:effectLst/>
                <a:latin typeface="+mn-lt"/>
                <a:ea typeface="+mn-lt"/>
                <a:cs typeface="+mn-cs"/>
              </a:rPr>
              <a:t>se souvenir des moments importants.</a:t>
            </a:r>
          </a:p>
          <a:p>
            <a:pPr fontAlgn="t"/>
            <a:r>
              <a:rPr lang="fr-CA" sz="1200" b="0" i="0" dirty="0">
                <a:solidFill>
                  <a:schemeClr val="tx1"/>
                </a:solidFill>
                <a:effectLst/>
                <a:latin typeface="+mn-lt"/>
                <a:ea typeface="+mn-lt"/>
                <a:cs typeface="+mn-cs"/>
              </a:rPr>
              <a:t>Demandez aux élèves : </a:t>
            </a:r>
            <a:r>
              <a:rPr lang="fr-CA" sz="1200" b="0" i="1" dirty="0">
                <a:solidFill>
                  <a:schemeClr val="tx1"/>
                </a:solidFill>
                <a:effectLst/>
                <a:latin typeface="+mn-lt"/>
                <a:ea typeface="+mn-lt"/>
                <a:cs typeface="+mn-cs"/>
              </a:rPr>
              <a:t>Quelles sont les choses dont vous vous souvenez et pourquoi?</a:t>
            </a:r>
          </a:p>
          <a:p>
            <a:pPr fontAlgn="t"/>
            <a:endParaRPr lang="en-US" sz="1200" b="0" i="0" kern="1200" dirty="0">
              <a:solidFill>
                <a:schemeClr val="tx1"/>
              </a:solidFill>
              <a:effectLst/>
              <a:latin typeface="+mn-lt"/>
              <a:ea typeface="+mn-ea"/>
              <a:cs typeface="+mn-cs"/>
            </a:endParaRPr>
          </a:p>
          <a:p>
            <a:pPr fontAlgn="t"/>
            <a:r>
              <a:rPr lang="fr-CA" sz="1200" b="0" i="0" dirty="0">
                <a:solidFill>
                  <a:schemeClr val="tx1"/>
                </a:solidFill>
                <a:effectLst/>
                <a:latin typeface="+mn-lt"/>
                <a:ea typeface="+mn-lt"/>
                <a:cs typeface="+mn-cs"/>
              </a:rPr>
              <a:t>Utilisez des exemples familiers pour appuyer les réflexions des élèves, comme :</a:t>
            </a:r>
          </a:p>
          <a:p>
            <a:pPr marL="285750" indent="-285750">
              <a:buFont typeface="Arial" panose="020B0604020202020204" pitchFamily="34" charset="0"/>
              <a:buChar char="•"/>
            </a:pPr>
            <a:r>
              <a:rPr lang="fr-CA" dirty="0"/>
              <a:t>une fête amusante</a:t>
            </a:r>
          </a:p>
          <a:p>
            <a:pPr marL="285750" indent="-285750">
              <a:buFont typeface="Arial" panose="020B0604020202020204" pitchFamily="34" charset="0"/>
              <a:buChar char="•"/>
            </a:pPr>
            <a:r>
              <a:rPr lang="fr-CA" dirty="0"/>
              <a:t>un anniversaire</a:t>
            </a:r>
          </a:p>
          <a:p>
            <a:pPr marL="285750" indent="-285750">
              <a:buFont typeface="Arial" panose="020B0604020202020204" pitchFamily="34" charset="0"/>
              <a:buChar char="•"/>
            </a:pPr>
            <a:r>
              <a:rPr lang="fr-CA" dirty="0"/>
              <a:t>obtenir un animal de compagnie</a:t>
            </a:r>
          </a:p>
          <a:p>
            <a:pPr marL="285750" indent="-285750">
              <a:buFont typeface="Arial" panose="020B0604020202020204" pitchFamily="34" charset="0"/>
              <a:buChar char="•"/>
            </a:pPr>
            <a:r>
              <a:rPr lang="fr-CA" dirty="0"/>
              <a:t>voir un nouveau-né</a:t>
            </a:r>
          </a:p>
          <a:p>
            <a:pPr marL="285750" indent="-285750">
              <a:buFont typeface="Arial" panose="020B0604020202020204" pitchFamily="34" charset="0"/>
              <a:buChar char="•"/>
            </a:pPr>
            <a:r>
              <a:rPr lang="fr-CA" dirty="0"/>
              <a:t>le premier jour d’école</a:t>
            </a:r>
          </a:p>
          <a:p>
            <a:pPr marL="285750" indent="-285750">
              <a:buFont typeface="Arial" panose="020B0604020202020204" pitchFamily="34" charset="0"/>
              <a:buChar char="•"/>
            </a:pPr>
            <a:r>
              <a:rPr lang="fr-CA" dirty="0"/>
              <a:t>se blesser</a:t>
            </a:r>
          </a:p>
          <a:p>
            <a:pPr marL="285750" indent="-285750">
              <a:buFont typeface="Arial" panose="020B0604020202020204" pitchFamily="34" charset="0"/>
              <a:buChar char="•"/>
            </a:pPr>
            <a:r>
              <a:rPr lang="fr-CA" dirty="0"/>
              <a:t>un anniversaire spécial</a:t>
            </a:r>
          </a:p>
          <a:p>
            <a:pPr marL="285750" indent="-285750">
              <a:buFont typeface="Arial" panose="020B0604020202020204" pitchFamily="34" charset="0"/>
              <a:buChar char="•"/>
            </a:pPr>
            <a:r>
              <a:rPr lang="fr-CA" dirty="0"/>
              <a:t>tenir la main d’une personne que vous aimez</a:t>
            </a:r>
          </a:p>
          <a:p>
            <a:pPr marL="285750" indent="-285750">
              <a:buFont typeface="Arial" panose="020B0604020202020204" pitchFamily="34" charset="0"/>
              <a:buChar char="•"/>
            </a:pPr>
            <a:r>
              <a:rPr lang="fr-CA" dirty="0"/>
              <a:t>apprendre à lire</a:t>
            </a:r>
          </a:p>
          <a:p>
            <a:pPr marL="285750" indent="-285750">
              <a:buFont typeface="Arial" panose="020B0604020202020204" pitchFamily="34" charset="0"/>
              <a:buChar char="•"/>
            </a:pPr>
            <a:r>
              <a:rPr lang="fr-CA" dirty="0"/>
              <a:t>aller au cinéma</a:t>
            </a:r>
          </a:p>
          <a:p>
            <a:endParaRPr lang="en-US" dirty="0"/>
          </a:p>
          <a:p>
            <a:r>
              <a:rPr lang="fr-CA" dirty="0"/>
              <a:t>Nous nous rappelons des vacances ou des fêtes parce que nous avons passé de bons moments avec notre famille et nos amis.</a:t>
            </a:r>
          </a:p>
          <a:p>
            <a:r>
              <a:rPr lang="fr-CA" dirty="0"/>
              <a:t>Nous soulignons les anniversaires de nos amis et des membres de notre famille pour qu’ils se sentent spéciaux!</a:t>
            </a:r>
          </a:p>
          <a:p>
            <a:r>
              <a:rPr lang="fr-CA" dirty="0"/>
              <a:t>Nous nous souvenons des choses que nous faisons pour la première fois, comme aller à l’école, lire ou attacher nos lacets.</a:t>
            </a:r>
          </a:p>
          <a:p>
            <a:endParaRPr lang="en-US" dirty="0"/>
          </a:p>
        </p:txBody>
      </p:sp>
      <p:sp>
        <p:nvSpPr>
          <p:cNvPr id="4" name="Slide Number Placeholder 3"/>
          <p:cNvSpPr>
            <a:spLocks noGrp="1"/>
          </p:cNvSpPr>
          <p:nvPr>
            <p:ph type="sldNum" sz="quarter" idx="5"/>
          </p:nvPr>
        </p:nvSpPr>
        <p:spPr/>
        <p:txBody>
          <a:bodyPr/>
          <a:lstStyle/>
          <a:p>
            <a:fld id="{EA9975B5-CD1F-498C-A656-EFB0A9548107}" type="slidenum">
              <a:rPr lang="en-US" smtClean="0"/>
              <a:t>2</a:t>
            </a:fld>
            <a:endParaRPr lang="en-US"/>
          </a:p>
        </p:txBody>
      </p:sp>
    </p:spTree>
    <p:extLst>
      <p:ext uri="{BB962C8B-B14F-4D97-AF65-F5344CB8AC3E}">
        <p14:creationId xmlns:p14="http://schemas.microsoft.com/office/powerpoint/2010/main" val="1159571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fr-CA" sz="1200" b="1" i="0" dirty="0">
                <a:solidFill>
                  <a:schemeClr val="tx1"/>
                </a:solidFill>
                <a:effectLst/>
                <a:latin typeface="+mn-lt"/>
                <a:ea typeface="+mn-lt"/>
                <a:cs typeface="+mn-cs"/>
              </a:rPr>
              <a:t>Notes de l’enseignant(e)</a:t>
            </a:r>
          </a:p>
          <a:p>
            <a:pPr fontAlgn="t"/>
            <a:r>
              <a:rPr lang="fr-CA" sz="1200" b="0" i="0" dirty="0">
                <a:solidFill>
                  <a:schemeClr val="tx1"/>
                </a:solidFill>
                <a:effectLst/>
                <a:latin typeface="+mn-lt"/>
                <a:ea typeface="+mn-lt"/>
                <a:cs typeface="+mn-cs"/>
              </a:rPr>
              <a:t>Mentionnez que </a:t>
            </a:r>
            <a:r>
              <a:rPr lang="fr-CA" sz="1200" b="1" i="0" dirty="0">
                <a:solidFill>
                  <a:schemeClr val="tx1"/>
                </a:solidFill>
                <a:effectLst/>
                <a:latin typeface="+mn-lt"/>
                <a:ea typeface="+mn-lt"/>
                <a:cs typeface="+mn-cs"/>
              </a:rPr>
              <a:t>les pays se souviennent également des événements importants.</a:t>
            </a:r>
          </a:p>
          <a:p>
            <a:pPr fontAlgn="t"/>
            <a:r>
              <a:rPr lang="fr-CA" sz="1200" b="0" i="0" dirty="0">
                <a:solidFill>
                  <a:schemeClr val="tx1"/>
                </a:solidFill>
                <a:effectLst/>
                <a:latin typeface="+mn-lt"/>
                <a:ea typeface="+mn-lt"/>
                <a:cs typeface="+mn-cs"/>
              </a:rPr>
              <a:t>Demandez aux élèves : </a:t>
            </a:r>
            <a:r>
              <a:rPr lang="fr-CA" sz="1200" b="0" i="1" dirty="0">
                <a:solidFill>
                  <a:schemeClr val="tx1"/>
                </a:solidFill>
                <a:effectLst/>
                <a:latin typeface="+mn-lt"/>
                <a:ea typeface="+mn-lt"/>
                <a:cs typeface="+mn-cs"/>
              </a:rPr>
              <a:t>Comment les gens célèbrent-ils la fête du Canada?</a:t>
            </a:r>
          </a:p>
          <a:p>
            <a:pPr fontAlgn="t"/>
            <a:endParaRPr lang="en-US" sz="1200" b="0" i="0" kern="1200" dirty="0">
              <a:solidFill>
                <a:schemeClr val="tx1"/>
              </a:solidFill>
              <a:effectLst/>
              <a:latin typeface="+mn-lt"/>
              <a:ea typeface="+mn-ea"/>
              <a:cs typeface="+mn-cs"/>
            </a:endParaRPr>
          </a:p>
          <a:p>
            <a:pPr fontAlgn="t"/>
            <a:r>
              <a:rPr lang="fr-CA" sz="1200" i="0" dirty="0">
                <a:solidFill>
                  <a:schemeClr val="tx1"/>
                </a:solidFill>
                <a:effectLst/>
                <a:latin typeface="+mn-lt"/>
                <a:ea typeface="+mn-lt"/>
                <a:cs typeface="+mn-cs"/>
              </a:rPr>
              <a:t>Faites le lien avec des </a:t>
            </a:r>
            <a:r>
              <a:rPr lang="fr-CA" sz="1200" b="1" i="0" dirty="0">
                <a:solidFill>
                  <a:schemeClr val="tx1"/>
                </a:solidFill>
                <a:effectLst/>
                <a:latin typeface="+mn-lt"/>
                <a:ea typeface="+mn-lt"/>
                <a:cs typeface="+mn-cs"/>
              </a:rPr>
              <a:t>célébrations et </a:t>
            </a:r>
            <a:r>
              <a:rPr lang="fr-CA" sz="1200" b="0" i="0" dirty="0">
                <a:solidFill>
                  <a:schemeClr val="tx1"/>
                </a:solidFill>
                <a:effectLst/>
                <a:latin typeface="+mn-lt"/>
                <a:ea typeface="+mn-lt"/>
                <a:cs typeface="+mn-cs"/>
              </a:rPr>
              <a:t>des</a:t>
            </a:r>
            <a:r>
              <a:rPr lang="fr-CA" sz="1200" b="1" i="0" dirty="0">
                <a:solidFill>
                  <a:schemeClr val="tx1"/>
                </a:solidFill>
                <a:effectLst/>
                <a:latin typeface="+mn-lt"/>
                <a:ea typeface="+mn-lt"/>
                <a:cs typeface="+mn-cs"/>
              </a:rPr>
              <a:t> traditions</a:t>
            </a:r>
            <a:r>
              <a:rPr lang="fr-CA" sz="1200" i="0" dirty="0">
                <a:solidFill>
                  <a:schemeClr val="tx1"/>
                </a:solidFill>
                <a:effectLst/>
                <a:latin typeface="+mn-lt"/>
                <a:ea typeface="+mn-lt"/>
                <a:cs typeface="+mn-cs"/>
              </a:rPr>
              <a:t> communes</a:t>
            </a:r>
            <a:r>
              <a:rPr lang="fr-CA" sz="1200" b="0" i="0" dirty="0">
                <a:solidFill>
                  <a:schemeClr val="tx1"/>
                </a:solidFill>
                <a:effectLst/>
                <a:latin typeface="+mn-lt"/>
                <a:ea typeface="+mn-lt"/>
                <a:cs typeface="+mn-cs"/>
              </a:rPr>
              <a:t>, </a:t>
            </a:r>
            <a:r>
              <a:rPr lang="fr-CA" dirty="0"/>
              <a:t>comme :</a:t>
            </a:r>
          </a:p>
          <a:p>
            <a:pPr marL="171450" indent="-171450">
              <a:buFont typeface="Arial" panose="020B0604020202020204" pitchFamily="34" charset="0"/>
              <a:buChar char="•"/>
            </a:pPr>
            <a:r>
              <a:rPr lang="fr-CA" dirty="0"/>
              <a:t>les défilés</a:t>
            </a:r>
          </a:p>
          <a:p>
            <a:pPr marL="171450" indent="-171450">
              <a:buFont typeface="Arial" panose="020B0604020202020204" pitchFamily="34" charset="0"/>
              <a:buChar char="•"/>
            </a:pPr>
            <a:r>
              <a:rPr lang="fr-CA" dirty="0"/>
              <a:t>les feux d’artifice</a:t>
            </a:r>
          </a:p>
          <a:p>
            <a:pPr marL="171450" indent="-171450">
              <a:buFont typeface="Arial" panose="020B0604020202020204" pitchFamily="34" charset="0"/>
              <a:buChar char="•"/>
            </a:pPr>
            <a:r>
              <a:rPr lang="fr-CA" dirty="0"/>
              <a:t>des barbecues en famille</a:t>
            </a:r>
          </a:p>
          <a:p>
            <a:pPr marL="171450" indent="-171450">
              <a:buFont typeface="Arial" panose="020B0604020202020204" pitchFamily="34" charset="0"/>
              <a:buChar char="•"/>
            </a:pPr>
            <a:r>
              <a:rPr lang="fr-CA" dirty="0"/>
              <a:t>porter le drapeau du Canada</a:t>
            </a:r>
          </a:p>
        </p:txBody>
      </p:sp>
      <p:sp>
        <p:nvSpPr>
          <p:cNvPr id="4" name="Slide Number Placeholder 3"/>
          <p:cNvSpPr>
            <a:spLocks noGrp="1"/>
          </p:cNvSpPr>
          <p:nvPr>
            <p:ph type="sldNum" sz="quarter" idx="5"/>
          </p:nvPr>
        </p:nvSpPr>
        <p:spPr/>
        <p:txBody>
          <a:bodyPr/>
          <a:lstStyle/>
          <a:p>
            <a:fld id="{EA9975B5-CD1F-498C-A656-EFB0A9548107}" type="slidenum">
              <a:rPr lang="en-US" smtClean="0"/>
              <a:t>3</a:t>
            </a:fld>
            <a:endParaRPr lang="en-US"/>
          </a:p>
        </p:txBody>
      </p:sp>
    </p:spTree>
    <p:extLst>
      <p:ext uri="{BB962C8B-B14F-4D97-AF65-F5344CB8AC3E}">
        <p14:creationId xmlns:p14="http://schemas.microsoft.com/office/powerpoint/2010/main" val="4104488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fr-CA" sz="1200" b="1" i="0" dirty="0">
                <a:solidFill>
                  <a:schemeClr val="tx1"/>
                </a:solidFill>
                <a:effectLst/>
                <a:latin typeface="+mn-lt"/>
                <a:ea typeface="+mn-lt"/>
                <a:cs typeface="+mn-cs"/>
              </a:rPr>
              <a:t>Notes de l’enseignant(e)</a:t>
            </a:r>
          </a:p>
          <a:p>
            <a:pPr fontAlgn="t"/>
            <a:r>
              <a:rPr lang="fr-CA" sz="1200" b="0" i="0" dirty="0">
                <a:solidFill>
                  <a:schemeClr val="tx1"/>
                </a:solidFill>
                <a:effectLst/>
                <a:latin typeface="+mn-lt"/>
                <a:ea typeface="+mn-lt"/>
                <a:cs typeface="+mn-cs"/>
              </a:rPr>
              <a:t>Expliquez que le jour du Souvenir est une occasion de </a:t>
            </a:r>
            <a:r>
              <a:rPr lang="fr-CA" sz="1200" b="1" i="0" dirty="0">
                <a:solidFill>
                  <a:schemeClr val="tx1"/>
                </a:solidFill>
                <a:effectLst/>
                <a:latin typeface="+mn-lt"/>
                <a:ea typeface="+mn-lt"/>
                <a:cs typeface="+mn-cs"/>
              </a:rPr>
              <a:t>se souvenir</a:t>
            </a:r>
            <a:r>
              <a:rPr lang="fr-CA" sz="1200" b="0" i="0" dirty="0">
                <a:solidFill>
                  <a:schemeClr val="tx1"/>
                </a:solidFill>
                <a:effectLst/>
                <a:latin typeface="+mn-lt"/>
                <a:ea typeface="+mn-lt"/>
                <a:cs typeface="+mn-cs"/>
              </a:rPr>
              <a:t> et de </a:t>
            </a:r>
            <a:r>
              <a:rPr lang="fr-CA" sz="1200" b="1" i="0" dirty="0">
                <a:solidFill>
                  <a:schemeClr val="tx1"/>
                </a:solidFill>
                <a:effectLst/>
                <a:latin typeface="+mn-lt"/>
                <a:ea typeface="+mn-lt"/>
                <a:cs typeface="+mn-cs"/>
              </a:rPr>
              <a:t>remercier</a:t>
            </a:r>
            <a:r>
              <a:rPr lang="fr-CA" sz="1200" b="0" i="0" dirty="0">
                <a:solidFill>
                  <a:schemeClr val="tx1"/>
                </a:solidFill>
                <a:effectLst/>
                <a:latin typeface="+mn-lt"/>
                <a:ea typeface="+mn-lt"/>
                <a:cs typeface="+mn-cs"/>
              </a:rPr>
              <a:t>.</a:t>
            </a:r>
          </a:p>
          <a:p>
            <a:pPr marL="0" marR="0" lvl="0" indent="0" algn="l" defTabSz="914400" rtl="0" eaLnBrk="1" fontAlgn="t" latinLnBrk="0" hangingPunct="1">
              <a:lnSpc>
                <a:spcPct val="100000"/>
              </a:lnSpc>
              <a:spcBef>
                <a:spcPts val="0"/>
              </a:spcBef>
              <a:spcAft>
                <a:spcPts val="0"/>
              </a:spcAft>
              <a:buClrTx/>
              <a:buSzTx/>
              <a:buFontTx/>
              <a:buNone/>
              <a:tabLst/>
              <a:defRPr/>
            </a:pPr>
            <a:r>
              <a:rPr lang="fr-CA" sz="1200" b="0" i="0" dirty="0">
                <a:solidFill>
                  <a:schemeClr val="tx1"/>
                </a:solidFill>
                <a:effectLst/>
                <a:latin typeface="+mn-lt"/>
                <a:ea typeface="+mn-lt"/>
                <a:cs typeface="+mn-cs"/>
              </a:rPr>
              <a:t>Si possible, faites le lien avec les expériences passées des élèves.</a:t>
            </a:r>
          </a:p>
          <a:p>
            <a:pPr fontAlgn="t"/>
            <a:r>
              <a:rPr lang="fr-CA" sz="1200" b="0" i="0" dirty="0">
                <a:solidFill>
                  <a:schemeClr val="tx1"/>
                </a:solidFill>
                <a:effectLst/>
                <a:latin typeface="+mn-lt"/>
                <a:ea typeface="+mn-lt"/>
                <a:cs typeface="+mn-cs"/>
              </a:rPr>
              <a:t>Demandez aux élèves : </a:t>
            </a:r>
            <a:r>
              <a:rPr lang="fr-CA" sz="1200" b="0" i="1" dirty="0">
                <a:solidFill>
                  <a:schemeClr val="tx1"/>
                </a:solidFill>
                <a:effectLst/>
                <a:latin typeface="+mn-lt"/>
                <a:ea typeface="+mn-lt"/>
                <a:cs typeface="+mn-cs"/>
              </a:rPr>
              <a:t>De quelles façons les gens soulignent-ils cette journée?</a:t>
            </a:r>
          </a:p>
          <a:p>
            <a:endParaRPr lang="en-US" dirty="0"/>
          </a:p>
          <a:p>
            <a:r>
              <a:rPr lang="fr-CA" dirty="0"/>
              <a:t>Exemples :</a:t>
            </a:r>
          </a:p>
          <a:p>
            <a:pPr marL="171450" indent="-171450">
              <a:buFontTx/>
              <a:buChar char="-"/>
            </a:pPr>
            <a:r>
              <a:rPr lang="fr-CA" dirty="0"/>
              <a:t>assister à une cérémonie du jour du Souvenir</a:t>
            </a:r>
          </a:p>
          <a:p>
            <a:pPr marL="171450" indent="-171450">
              <a:buFontTx/>
              <a:buChar char="-"/>
            </a:pPr>
            <a:r>
              <a:rPr lang="fr-CA" dirty="0"/>
              <a:t>écouter de la musique</a:t>
            </a:r>
          </a:p>
          <a:p>
            <a:pPr marL="171450" indent="-171450">
              <a:buFontTx/>
              <a:buChar char="-"/>
            </a:pPr>
            <a:r>
              <a:rPr lang="fr-CA" dirty="0"/>
              <a:t>profiter d’un moment calme pour se recueillir</a:t>
            </a:r>
          </a:p>
          <a:p>
            <a:pPr marL="171450" indent="-171450">
              <a:buFontTx/>
              <a:buChar char="-"/>
            </a:pPr>
            <a:r>
              <a:rPr lang="fr-CA" dirty="0"/>
              <a:t>réaliser une œuvre d'art</a:t>
            </a:r>
          </a:p>
          <a:p>
            <a:pPr marL="171450" indent="-171450">
              <a:buFontTx/>
              <a:buChar char="-"/>
            </a:pPr>
            <a:r>
              <a:rPr lang="fr-CA" dirty="0"/>
              <a:t>écrire une carte de remerciement ou faire un dessin</a:t>
            </a: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EA9975B5-CD1F-498C-A656-EFB0A9548107}" type="slidenum">
              <a:rPr lang="en-US" smtClean="0"/>
              <a:t>4</a:t>
            </a:fld>
            <a:endParaRPr lang="en-US"/>
          </a:p>
        </p:txBody>
      </p:sp>
    </p:spTree>
    <p:extLst>
      <p:ext uri="{BB962C8B-B14F-4D97-AF65-F5344CB8AC3E}">
        <p14:creationId xmlns:p14="http://schemas.microsoft.com/office/powerpoint/2010/main" val="583932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fr-CA" sz="1200" b="1" i="0" dirty="0">
                <a:solidFill>
                  <a:schemeClr val="tx1"/>
                </a:solidFill>
                <a:effectLst/>
                <a:latin typeface="+mn-lt"/>
                <a:ea typeface="+mn-lt"/>
                <a:cs typeface="+mn-cs"/>
              </a:rPr>
              <a:t>Notes de l’enseignant(e)</a:t>
            </a:r>
          </a:p>
          <a:p>
            <a:pPr fontAlgn="t"/>
            <a:r>
              <a:rPr lang="fr-CA" sz="1200" b="0" i="0" dirty="0">
                <a:solidFill>
                  <a:schemeClr val="tx1"/>
                </a:solidFill>
                <a:effectLst/>
                <a:latin typeface="+mn-lt"/>
                <a:ea typeface="+mn-lt"/>
                <a:cs typeface="+mn-cs"/>
              </a:rPr>
              <a:t>Mentionnez qu’un mémorial ou monument commémoratif est un </a:t>
            </a:r>
            <a:r>
              <a:rPr lang="fr-CA" sz="1200" b="1" i="0" dirty="0">
                <a:solidFill>
                  <a:schemeClr val="tx1"/>
                </a:solidFill>
                <a:effectLst/>
                <a:latin typeface="+mn-lt"/>
                <a:ea typeface="+mn-lt"/>
                <a:cs typeface="+mn-cs"/>
              </a:rPr>
              <a:t>endroit</a:t>
            </a:r>
            <a:r>
              <a:rPr lang="fr-CA" sz="1200" b="0" i="0" dirty="0">
                <a:solidFill>
                  <a:schemeClr val="tx1"/>
                </a:solidFill>
                <a:effectLst/>
                <a:latin typeface="+mn-lt"/>
                <a:ea typeface="+mn-lt"/>
                <a:cs typeface="+mn-cs"/>
              </a:rPr>
              <a:t> </a:t>
            </a:r>
            <a:r>
              <a:rPr lang="fr-CA" sz="1200" b="1" i="0" dirty="0">
                <a:solidFill>
                  <a:schemeClr val="tx1"/>
                </a:solidFill>
                <a:effectLst/>
                <a:latin typeface="+mn-lt"/>
                <a:ea typeface="+mn-lt"/>
                <a:cs typeface="+mn-cs"/>
              </a:rPr>
              <a:t>spécial pour se souvenir</a:t>
            </a:r>
          </a:p>
          <a:p>
            <a:pPr fontAlgn="t"/>
            <a:r>
              <a:rPr lang="fr-CA" sz="1200" b="0" i="0" dirty="0">
                <a:solidFill>
                  <a:schemeClr val="tx1"/>
                </a:solidFill>
                <a:effectLst/>
                <a:latin typeface="+mn-lt"/>
                <a:ea typeface="+mn-lt"/>
                <a:cs typeface="+mn-cs"/>
              </a:rPr>
              <a:t>Expliquez que les mémoriaux peuvent être des statues, des jardins, des plaques ou même des bâtiments, comme une école.</a:t>
            </a:r>
          </a:p>
          <a:p>
            <a:pPr fontAlgn="t"/>
            <a:r>
              <a:rPr lang="fr-CA" sz="1200" b="0" i="0" dirty="0">
                <a:solidFill>
                  <a:schemeClr val="tx1"/>
                </a:solidFill>
                <a:effectLst/>
                <a:latin typeface="+mn-lt"/>
                <a:ea typeface="+mn-lt"/>
                <a:cs typeface="+mn-cs"/>
              </a:rPr>
              <a:t>Demandez aux élèves : </a:t>
            </a:r>
            <a:r>
              <a:rPr lang="fr-CA" sz="1200" b="0" i="1" dirty="0">
                <a:solidFill>
                  <a:schemeClr val="tx1"/>
                </a:solidFill>
                <a:effectLst/>
                <a:latin typeface="+mn-lt"/>
                <a:ea typeface="+mn-lt"/>
                <a:cs typeface="+mn-cs"/>
              </a:rPr>
              <a:t>Que remarquez-vous sur cette photo de monument commémoratif? (p. ex., le nombre de statues, de couronnes, etc.)</a:t>
            </a:r>
          </a:p>
          <a:p>
            <a:pPr fontAlgn="t"/>
            <a:r>
              <a:rPr lang="fr-CA" sz="1200" b="0" i="0" dirty="0">
                <a:solidFill>
                  <a:schemeClr val="tx1"/>
                </a:solidFill>
                <a:effectLst/>
                <a:latin typeface="+mn-lt"/>
                <a:ea typeface="+mn-lt"/>
                <a:cs typeface="+mn-cs"/>
              </a:rPr>
              <a:t>Soulignez l’importance d’avoir un </a:t>
            </a:r>
            <a:r>
              <a:rPr lang="fr-CA" sz="1200" b="1" i="0" dirty="0">
                <a:solidFill>
                  <a:schemeClr val="tx1"/>
                </a:solidFill>
                <a:effectLst/>
                <a:latin typeface="+mn-lt"/>
                <a:ea typeface="+mn-lt"/>
                <a:cs typeface="+mn-cs"/>
              </a:rPr>
              <a:t>comportement respectueux</a:t>
            </a:r>
            <a:r>
              <a:rPr lang="fr-CA" sz="1200" b="0" i="0" dirty="0">
                <a:solidFill>
                  <a:schemeClr val="tx1"/>
                </a:solidFill>
                <a:effectLst/>
                <a:latin typeface="+mn-lt"/>
                <a:ea typeface="+mn-lt"/>
                <a:cs typeface="+mn-cs"/>
              </a:rPr>
              <a:t> dans les lieux commémoratifs.</a:t>
            </a:r>
          </a:p>
          <a:p>
            <a:pPr marL="0" indent="0">
              <a:buFont typeface="Arial" panose="020B0604020202020204" pitchFamily="34" charset="0"/>
              <a:buNone/>
            </a:pPr>
            <a:endParaRPr lang="en-US" dirty="0"/>
          </a:p>
          <a:p>
            <a:pPr marL="0" indent="0">
              <a:buFont typeface="Arial" panose="020B0604020202020204" pitchFamily="34" charset="0"/>
              <a:buNone/>
            </a:pPr>
            <a:r>
              <a:rPr lang="fr-CA" dirty="0"/>
              <a:t>Pour les élèves plus âgés :</a:t>
            </a:r>
          </a:p>
          <a:p>
            <a:pPr marL="0" indent="0">
              <a:buFont typeface="Arial" panose="020B0604020202020204" pitchFamily="34" charset="0"/>
              <a:buNone/>
            </a:pPr>
            <a:r>
              <a:rPr lang="fr-CA" dirty="0"/>
              <a:t>Si vos élèves sont prêts, présentez le concept selon lequel un monument commémoratif est une façon de se souvenir d’une personne qui est morte. </a:t>
            </a:r>
          </a:p>
          <a:p>
            <a:pPr marL="0" indent="0">
              <a:buFont typeface="Arial" panose="020B0604020202020204" pitchFamily="34" charset="0"/>
              <a:buNone/>
            </a:pPr>
            <a:r>
              <a:rPr lang="fr-CA" dirty="0"/>
              <a:t>Demandez aux élèves s’ils ont déjà perdu un animal de compagnie ou un membre de leur famille, comme un grand‑parent. Comment s’en souviennent‑ils? Une pierre tombale dans un cimetière est un type de monument commémoratif.</a:t>
            </a:r>
          </a:p>
        </p:txBody>
      </p:sp>
      <p:sp>
        <p:nvSpPr>
          <p:cNvPr id="4" name="Slide Number Placeholder 3"/>
          <p:cNvSpPr>
            <a:spLocks noGrp="1"/>
          </p:cNvSpPr>
          <p:nvPr>
            <p:ph type="sldNum" sz="quarter" idx="5"/>
          </p:nvPr>
        </p:nvSpPr>
        <p:spPr/>
        <p:txBody>
          <a:bodyPr/>
          <a:lstStyle/>
          <a:p>
            <a:fld id="{EA9975B5-CD1F-498C-A656-EFB0A9548107}" type="slidenum">
              <a:rPr lang="en-US" smtClean="0"/>
              <a:t>5</a:t>
            </a:fld>
            <a:endParaRPr lang="en-US"/>
          </a:p>
        </p:txBody>
      </p:sp>
    </p:spTree>
    <p:extLst>
      <p:ext uri="{BB962C8B-B14F-4D97-AF65-F5344CB8AC3E}">
        <p14:creationId xmlns:p14="http://schemas.microsoft.com/office/powerpoint/2010/main" val="4303932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fr-CA" sz="1200" b="1" i="0" dirty="0">
                <a:solidFill>
                  <a:schemeClr val="tx1"/>
                </a:solidFill>
                <a:effectLst/>
                <a:latin typeface="+mn-lt"/>
                <a:ea typeface="+mn-lt"/>
                <a:cs typeface="+mn-cs"/>
              </a:rPr>
              <a:t>Notes de l’enseignant(e) </a:t>
            </a:r>
          </a:p>
          <a:p>
            <a:pPr fontAlgn="t"/>
            <a:r>
              <a:rPr lang="fr-CA" sz="1200" b="0" i="0" dirty="0">
                <a:solidFill>
                  <a:schemeClr val="tx1"/>
                </a:solidFill>
                <a:effectLst/>
                <a:latin typeface="+mn-lt"/>
                <a:ea typeface="+mn-lt"/>
                <a:cs typeface="+mn-cs"/>
              </a:rPr>
              <a:t>Établissez un objectif de visionnement clair : </a:t>
            </a:r>
            <a:r>
              <a:rPr lang="fr-CA" sz="1200" b="1" i="0" dirty="0">
                <a:solidFill>
                  <a:schemeClr val="tx1"/>
                </a:solidFill>
                <a:effectLst/>
                <a:latin typeface="+mn-lt"/>
                <a:ea typeface="+mn-lt"/>
                <a:cs typeface="+mn-cs"/>
              </a:rPr>
              <a:t>Lequel de ces monuments commémoratifs préférez‑vous?</a:t>
            </a:r>
          </a:p>
          <a:p>
            <a:endParaRPr lang="en-US" dirty="0"/>
          </a:p>
          <a:p>
            <a:r>
              <a:rPr lang="fr-CA" dirty="0"/>
              <a:t>Liens vers les vidéos :</a:t>
            </a:r>
          </a:p>
          <a:p>
            <a:r>
              <a:rPr lang="fr-CA" dirty="0"/>
              <a:t>FR: </a:t>
            </a:r>
            <a:r>
              <a:rPr lang="fr-CA" u="sng" dirty="0">
                <a:hlinkClick r:id="rId3"/>
              </a:rPr>
              <a:t>https://youtu.be/vkqYmkdWlbo</a:t>
            </a:r>
            <a:r>
              <a:rPr lang="fr-CA" dirty="0"/>
              <a:t> </a:t>
            </a:r>
          </a:p>
          <a:p>
            <a:r>
              <a:rPr lang="fr-CA" dirty="0"/>
              <a:t>EN: </a:t>
            </a:r>
            <a:r>
              <a:rPr lang="fr-CA" u="sng" dirty="0">
                <a:hlinkClick r:id="rId4"/>
              </a:rPr>
              <a:t>https://youtu.be/Jud06elFFew</a:t>
            </a:r>
          </a:p>
          <a:p>
            <a:endParaRPr lang="en-US" dirty="0"/>
          </a:p>
        </p:txBody>
      </p:sp>
      <p:sp>
        <p:nvSpPr>
          <p:cNvPr id="4" name="Slide Number Placeholder 3"/>
          <p:cNvSpPr>
            <a:spLocks noGrp="1"/>
          </p:cNvSpPr>
          <p:nvPr>
            <p:ph type="sldNum" sz="quarter" idx="5"/>
          </p:nvPr>
        </p:nvSpPr>
        <p:spPr/>
        <p:txBody>
          <a:bodyPr/>
          <a:lstStyle/>
          <a:p>
            <a:fld id="{EA9975B5-CD1F-498C-A656-EFB0A9548107}" type="slidenum">
              <a:rPr lang="en-US" smtClean="0"/>
              <a:t>6</a:t>
            </a:fld>
            <a:endParaRPr lang="en-US"/>
          </a:p>
        </p:txBody>
      </p:sp>
    </p:spTree>
    <p:extLst>
      <p:ext uri="{BB962C8B-B14F-4D97-AF65-F5344CB8AC3E}">
        <p14:creationId xmlns:p14="http://schemas.microsoft.com/office/powerpoint/2010/main" val="330004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fr-CA" sz="1200" b="1" i="0" dirty="0">
                <a:solidFill>
                  <a:schemeClr val="tx1"/>
                </a:solidFill>
                <a:effectLst/>
                <a:latin typeface="+mn-lt"/>
                <a:ea typeface="+mn-lt"/>
                <a:cs typeface="+mn-cs"/>
              </a:rPr>
              <a:t>Notes de l’enseignant(e)</a:t>
            </a:r>
          </a:p>
          <a:p>
            <a:pPr fontAlgn="t"/>
            <a:r>
              <a:rPr lang="fr-CA" sz="1200" b="0" i="0" dirty="0">
                <a:solidFill>
                  <a:schemeClr val="tx1"/>
                </a:solidFill>
                <a:effectLst/>
                <a:latin typeface="+mn-lt"/>
                <a:ea typeface="+mn-lt"/>
                <a:cs typeface="+mn-cs"/>
              </a:rPr>
              <a:t>Rappelez aux élèves que les monuments commémoratifs nous aident à </a:t>
            </a:r>
            <a:r>
              <a:rPr lang="fr-CA" sz="1200" b="1" i="0" dirty="0">
                <a:solidFill>
                  <a:schemeClr val="tx1"/>
                </a:solidFill>
                <a:effectLst/>
                <a:latin typeface="+mn-lt"/>
                <a:ea typeface="+mn-lt"/>
                <a:cs typeface="+mn-cs"/>
              </a:rPr>
              <a:t>nous souvenir de personnes et d’événements importants</a:t>
            </a:r>
            <a:r>
              <a:rPr lang="fr-CA" sz="1200" b="0" i="0" dirty="0">
                <a:solidFill>
                  <a:schemeClr val="tx1"/>
                </a:solidFill>
                <a:effectLst/>
                <a:latin typeface="+mn-lt"/>
                <a:ea typeface="+mn-lt"/>
                <a:cs typeface="+mn-cs"/>
              </a:rPr>
              <a:t>.</a:t>
            </a:r>
          </a:p>
          <a:p>
            <a:pPr fontAlgn="t"/>
            <a:r>
              <a:rPr lang="fr-CA" sz="1200" b="0" i="0" dirty="0">
                <a:solidFill>
                  <a:schemeClr val="tx1"/>
                </a:solidFill>
                <a:effectLst/>
                <a:latin typeface="+mn-lt"/>
                <a:ea typeface="+mn-lt"/>
                <a:cs typeface="+mn-cs"/>
              </a:rPr>
              <a:t>Demandez aux élèves : </a:t>
            </a:r>
            <a:r>
              <a:rPr lang="fr-CA" sz="1200" b="0" i="1" dirty="0">
                <a:solidFill>
                  <a:schemeClr val="tx1"/>
                </a:solidFill>
                <a:effectLst/>
                <a:latin typeface="+mn-lt"/>
                <a:ea typeface="+mn-lt"/>
                <a:cs typeface="+mn-cs"/>
              </a:rPr>
              <a:t>Y a-t-il un monument commémoratif dans </a:t>
            </a:r>
            <a:r>
              <a:rPr lang="fr-CA" sz="1200" b="0" i="1">
                <a:solidFill>
                  <a:schemeClr val="tx1"/>
                </a:solidFill>
                <a:effectLst/>
                <a:latin typeface="+mn-lt"/>
                <a:ea typeface="+mn-lt"/>
                <a:cs typeface="+mn-cs"/>
              </a:rPr>
              <a:t>votre communauté?</a:t>
            </a:r>
            <a:endParaRPr lang="fr-CA" sz="1200" b="0" i="1" dirty="0">
              <a:solidFill>
                <a:schemeClr val="tx1"/>
              </a:solidFill>
              <a:effectLst/>
              <a:latin typeface="+mn-lt"/>
              <a:ea typeface="+mn-lt"/>
              <a:cs typeface="+mn-cs"/>
            </a:endParaRPr>
          </a:p>
          <a:p>
            <a:pPr fontAlgn="t"/>
            <a:r>
              <a:rPr lang="fr-CA" sz="1200" b="0" i="0" dirty="0">
                <a:solidFill>
                  <a:schemeClr val="tx1"/>
                </a:solidFill>
                <a:effectLst/>
                <a:latin typeface="+mn-lt"/>
                <a:ea typeface="+mn-lt"/>
                <a:cs typeface="+mn-cs"/>
              </a:rPr>
              <a:t>Faites le lien avec les </a:t>
            </a:r>
            <a:r>
              <a:rPr lang="fr-CA" sz="1200" b="1" i="0" dirty="0">
                <a:solidFill>
                  <a:schemeClr val="tx1"/>
                </a:solidFill>
                <a:effectLst/>
                <a:latin typeface="+mn-lt"/>
                <a:ea typeface="+mn-lt"/>
                <a:cs typeface="+mn-cs"/>
              </a:rPr>
              <a:t>cérémonies locales du jour du Souvenir</a:t>
            </a:r>
            <a:r>
              <a:rPr lang="fr-CA" sz="1200" i="0" dirty="0">
                <a:solidFill>
                  <a:schemeClr val="tx1"/>
                </a:solidFill>
                <a:effectLst/>
                <a:latin typeface="+mn-lt"/>
                <a:ea typeface="+mn-lt"/>
                <a:cs typeface="+mn-cs"/>
              </a:rPr>
              <a:t>.</a:t>
            </a:r>
          </a:p>
          <a:p>
            <a:endParaRPr lang="en-US" dirty="0"/>
          </a:p>
        </p:txBody>
      </p:sp>
      <p:sp>
        <p:nvSpPr>
          <p:cNvPr id="4" name="Slide Number Placeholder 3"/>
          <p:cNvSpPr>
            <a:spLocks noGrp="1"/>
          </p:cNvSpPr>
          <p:nvPr>
            <p:ph type="sldNum" sz="quarter" idx="5"/>
          </p:nvPr>
        </p:nvSpPr>
        <p:spPr/>
        <p:txBody>
          <a:bodyPr/>
          <a:lstStyle/>
          <a:p>
            <a:fld id="{EA9975B5-CD1F-498C-A656-EFB0A9548107}" type="slidenum">
              <a:rPr lang="en-US" smtClean="0"/>
              <a:t>7</a:t>
            </a:fld>
            <a:endParaRPr lang="en-US"/>
          </a:p>
        </p:txBody>
      </p:sp>
    </p:spTree>
    <p:extLst>
      <p:ext uri="{BB962C8B-B14F-4D97-AF65-F5344CB8AC3E}">
        <p14:creationId xmlns:p14="http://schemas.microsoft.com/office/powerpoint/2010/main" val="37968118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04E40-2594-3F92-1D5D-0224058B4E5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165EF87-7811-D86C-FC50-6CC7953C28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7107AD6-4CF4-4F0E-9BEE-5CD8FC84F4C5}"/>
              </a:ext>
            </a:extLst>
          </p:cNvPr>
          <p:cNvSpPr>
            <a:spLocks noGrp="1"/>
          </p:cNvSpPr>
          <p:nvPr>
            <p:ph type="dt" sz="half" idx="10"/>
          </p:nvPr>
        </p:nvSpPr>
        <p:spPr/>
        <p:txBody>
          <a:bodyPr/>
          <a:lstStyle/>
          <a:p>
            <a:fld id="{B305626C-6E40-461A-91D8-76D14FFB38E6}" type="datetimeFigureOut">
              <a:rPr lang="en-US" smtClean="0"/>
              <a:t>2026/09/03</a:t>
            </a:fld>
            <a:endParaRPr lang="en-US"/>
          </a:p>
        </p:txBody>
      </p:sp>
      <p:sp>
        <p:nvSpPr>
          <p:cNvPr id="5" name="Footer Placeholder 4">
            <a:extLst>
              <a:ext uri="{FF2B5EF4-FFF2-40B4-BE49-F238E27FC236}">
                <a16:creationId xmlns:a16="http://schemas.microsoft.com/office/drawing/2014/main" id="{EBE99B4E-918B-85A5-7BD9-EC47FC6E77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3CD88E-659C-C184-30D5-0FBF38144102}"/>
              </a:ext>
            </a:extLst>
          </p:cNvPr>
          <p:cNvSpPr>
            <a:spLocks noGrp="1"/>
          </p:cNvSpPr>
          <p:nvPr>
            <p:ph type="sldNum" sz="quarter" idx="12"/>
          </p:nvPr>
        </p:nvSpPr>
        <p:spPr/>
        <p:txBody>
          <a:bodyPr/>
          <a:lstStyle/>
          <a:p>
            <a:fld id="{76EC9DA3-D544-4734-8342-38D21CF44637}" type="slidenum">
              <a:rPr lang="en-US" smtClean="0"/>
              <a:t>‹#›</a:t>
            </a:fld>
            <a:endParaRPr lang="en-US"/>
          </a:p>
        </p:txBody>
      </p:sp>
    </p:spTree>
    <p:extLst>
      <p:ext uri="{BB962C8B-B14F-4D97-AF65-F5344CB8AC3E}">
        <p14:creationId xmlns:p14="http://schemas.microsoft.com/office/powerpoint/2010/main" val="2433606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84D26-733D-7DCE-3DED-D5071C6E491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0B46F24-3955-D5D1-1185-5D3C8E48528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63C725-150F-69D2-F9AF-AFF2C1D4BD66}"/>
              </a:ext>
            </a:extLst>
          </p:cNvPr>
          <p:cNvSpPr>
            <a:spLocks noGrp="1"/>
          </p:cNvSpPr>
          <p:nvPr>
            <p:ph type="dt" sz="half" idx="10"/>
          </p:nvPr>
        </p:nvSpPr>
        <p:spPr/>
        <p:txBody>
          <a:bodyPr/>
          <a:lstStyle/>
          <a:p>
            <a:fld id="{B305626C-6E40-461A-91D8-76D14FFB38E6}" type="datetimeFigureOut">
              <a:rPr lang="en-US" smtClean="0"/>
              <a:t>2026/09/03</a:t>
            </a:fld>
            <a:endParaRPr lang="en-US"/>
          </a:p>
        </p:txBody>
      </p:sp>
      <p:sp>
        <p:nvSpPr>
          <p:cNvPr id="5" name="Footer Placeholder 4">
            <a:extLst>
              <a:ext uri="{FF2B5EF4-FFF2-40B4-BE49-F238E27FC236}">
                <a16:creationId xmlns:a16="http://schemas.microsoft.com/office/drawing/2014/main" id="{9D6D4B09-2A72-9FE9-3CB3-51F46BAC21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BFFA24-37AF-43F0-DA98-966B3EC5F814}"/>
              </a:ext>
            </a:extLst>
          </p:cNvPr>
          <p:cNvSpPr>
            <a:spLocks noGrp="1"/>
          </p:cNvSpPr>
          <p:nvPr>
            <p:ph type="sldNum" sz="quarter" idx="12"/>
          </p:nvPr>
        </p:nvSpPr>
        <p:spPr/>
        <p:txBody>
          <a:bodyPr/>
          <a:lstStyle/>
          <a:p>
            <a:fld id="{76EC9DA3-D544-4734-8342-38D21CF44637}" type="slidenum">
              <a:rPr lang="en-US" smtClean="0"/>
              <a:t>‹#›</a:t>
            </a:fld>
            <a:endParaRPr lang="en-US"/>
          </a:p>
        </p:txBody>
      </p:sp>
    </p:spTree>
    <p:extLst>
      <p:ext uri="{BB962C8B-B14F-4D97-AF65-F5344CB8AC3E}">
        <p14:creationId xmlns:p14="http://schemas.microsoft.com/office/powerpoint/2010/main" val="2635577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3CF4D65-B6CE-2212-A5A0-38204A9CF64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B4A8EC-AD4F-D200-D110-C8D11E70D6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08E70F-4BD3-1545-FD34-04159E314370}"/>
              </a:ext>
            </a:extLst>
          </p:cNvPr>
          <p:cNvSpPr>
            <a:spLocks noGrp="1"/>
          </p:cNvSpPr>
          <p:nvPr>
            <p:ph type="dt" sz="half" idx="10"/>
          </p:nvPr>
        </p:nvSpPr>
        <p:spPr/>
        <p:txBody>
          <a:bodyPr/>
          <a:lstStyle/>
          <a:p>
            <a:fld id="{B305626C-6E40-461A-91D8-76D14FFB38E6}" type="datetimeFigureOut">
              <a:rPr lang="en-US" smtClean="0"/>
              <a:t>2026/09/03</a:t>
            </a:fld>
            <a:endParaRPr lang="en-US"/>
          </a:p>
        </p:txBody>
      </p:sp>
      <p:sp>
        <p:nvSpPr>
          <p:cNvPr id="5" name="Footer Placeholder 4">
            <a:extLst>
              <a:ext uri="{FF2B5EF4-FFF2-40B4-BE49-F238E27FC236}">
                <a16:creationId xmlns:a16="http://schemas.microsoft.com/office/drawing/2014/main" id="{0B1E6BDA-3615-A5A0-CD60-C8862467FC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6B8679-2AF1-1836-F79B-CE7DE8584A45}"/>
              </a:ext>
            </a:extLst>
          </p:cNvPr>
          <p:cNvSpPr>
            <a:spLocks noGrp="1"/>
          </p:cNvSpPr>
          <p:nvPr>
            <p:ph type="sldNum" sz="quarter" idx="12"/>
          </p:nvPr>
        </p:nvSpPr>
        <p:spPr/>
        <p:txBody>
          <a:bodyPr/>
          <a:lstStyle/>
          <a:p>
            <a:fld id="{76EC9DA3-D544-4734-8342-38D21CF44637}" type="slidenum">
              <a:rPr lang="en-US" smtClean="0"/>
              <a:t>‹#›</a:t>
            </a:fld>
            <a:endParaRPr lang="en-US"/>
          </a:p>
        </p:txBody>
      </p:sp>
    </p:spTree>
    <p:extLst>
      <p:ext uri="{BB962C8B-B14F-4D97-AF65-F5344CB8AC3E}">
        <p14:creationId xmlns:p14="http://schemas.microsoft.com/office/powerpoint/2010/main" val="3379092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E1EAB-1F81-975F-4C73-71E2BB0D81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E31D7F-438E-0798-500D-F6AE8D3C3C5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A1FCA9-6186-A4AB-2720-53E0E174DC4D}"/>
              </a:ext>
            </a:extLst>
          </p:cNvPr>
          <p:cNvSpPr>
            <a:spLocks noGrp="1"/>
          </p:cNvSpPr>
          <p:nvPr>
            <p:ph type="dt" sz="half" idx="10"/>
          </p:nvPr>
        </p:nvSpPr>
        <p:spPr/>
        <p:txBody>
          <a:bodyPr/>
          <a:lstStyle/>
          <a:p>
            <a:fld id="{B305626C-6E40-461A-91D8-76D14FFB38E6}" type="datetimeFigureOut">
              <a:rPr lang="en-US" smtClean="0"/>
              <a:t>2026/09/03</a:t>
            </a:fld>
            <a:endParaRPr lang="en-US"/>
          </a:p>
        </p:txBody>
      </p:sp>
      <p:sp>
        <p:nvSpPr>
          <p:cNvPr id="5" name="Footer Placeholder 4">
            <a:extLst>
              <a:ext uri="{FF2B5EF4-FFF2-40B4-BE49-F238E27FC236}">
                <a16:creationId xmlns:a16="http://schemas.microsoft.com/office/drawing/2014/main" id="{452BCA8C-C62A-98FF-C3A1-05E322F8E1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711375-B978-0F61-E611-97E6E372B4F0}"/>
              </a:ext>
            </a:extLst>
          </p:cNvPr>
          <p:cNvSpPr>
            <a:spLocks noGrp="1"/>
          </p:cNvSpPr>
          <p:nvPr>
            <p:ph type="sldNum" sz="quarter" idx="12"/>
          </p:nvPr>
        </p:nvSpPr>
        <p:spPr/>
        <p:txBody>
          <a:bodyPr/>
          <a:lstStyle/>
          <a:p>
            <a:fld id="{76EC9DA3-D544-4734-8342-38D21CF44637}" type="slidenum">
              <a:rPr lang="en-US" smtClean="0"/>
              <a:t>‹#›</a:t>
            </a:fld>
            <a:endParaRPr lang="en-US"/>
          </a:p>
        </p:txBody>
      </p:sp>
    </p:spTree>
    <p:extLst>
      <p:ext uri="{BB962C8B-B14F-4D97-AF65-F5344CB8AC3E}">
        <p14:creationId xmlns:p14="http://schemas.microsoft.com/office/powerpoint/2010/main" val="132837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AE7E4-EC81-F99E-4C32-CC884D99FB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B1E9B11-76BF-BE5B-6DD2-822507F9F1E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4FD5A35-F2FE-B081-E9AC-143D17077DF1}"/>
              </a:ext>
            </a:extLst>
          </p:cNvPr>
          <p:cNvSpPr>
            <a:spLocks noGrp="1"/>
          </p:cNvSpPr>
          <p:nvPr>
            <p:ph type="dt" sz="half" idx="10"/>
          </p:nvPr>
        </p:nvSpPr>
        <p:spPr/>
        <p:txBody>
          <a:bodyPr/>
          <a:lstStyle/>
          <a:p>
            <a:fld id="{B305626C-6E40-461A-91D8-76D14FFB38E6}" type="datetimeFigureOut">
              <a:rPr lang="en-US" smtClean="0"/>
              <a:t>2026/09/03</a:t>
            </a:fld>
            <a:endParaRPr lang="en-US"/>
          </a:p>
        </p:txBody>
      </p:sp>
      <p:sp>
        <p:nvSpPr>
          <p:cNvPr id="5" name="Footer Placeholder 4">
            <a:extLst>
              <a:ext uri="{FF2B5EF4-FFF2-40B4-BE49-F238E27FC236}">
                <a16:creationId xmlns:a16="http://schemas.microsoft.com/office/drawing/2014/main" id="{25588A53-1A63-6594-F094-390311D714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1F3061-9BF3-8476-7634-5356A976DB26}"/>
              </a:ext>
            </a:extLst>
          </p:cNvPr>
          <p:cNvSpPr>
            <a:spLocks noGrp="1"/>
          </p:cNvSpPr>
          <p:nvPr>
            <p:ph type="sldNum" sz="quarter" idx="12"/>
          </p:nvPr>
        </p:nvSpPr>
        <p:spPr/>
        <p:txBody>
          <a:bodyPr/>
          <a:lstStyle/>
          <a:p>
            <a:fld id="{76EC9DA3-D544-4734-8342-38D21CF44637}" type="slidenum">
              <a:rPr lang="en-US" smtClean="0"/>
              <a:t>‹#›</a:t>
            </a:fld>
            <a:endParaRPr lang="en-US"/>
          </a:p>
        </p:txBody>
      </p:sp>
    </p:spTree>
    <p:extLst>
      <p:ext uri="{BB962C8B-B14F-4D97-AF65-F5344CB8AC3E}">
        <p14:creationId xmlns:p14="http://schemas.microsoft.com/office/powerpoint/2010/main" val="4103240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1D345-758D-AB9F-70B6-CF9BC9BD97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28769D-44DB-0003-C317-92C7B9E7DB7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618E9DD-913B-4325-CED4-91309702AC7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85654F2-E1EE-CB6E-7A63-ED6F581C7005}"/>
              </a:ext>
            </a:extLst>
          </p:cNvPr>
          <p:cNvSpPr>
            <a:spLocks noGrp="1"/>
          </p:cNvSpPr>
          <p:nvPr>
            <p:ph type="dt" sz="half" idx="10"/>
          </p:nvPr>
        </p:nvSpPr>
        <p:spPr/>
        <p:txBody>
          <a:bodyPr/>
          <a:lstStyle/>
          <a:p>
            <a:fld id="{B305626C-6E40-461A-91D8-76D14FFB38E6}" type="datetimeFigureOut">
              <a:rPr lang="en-US" smtClean="0"/>
              <a:t>2026/09/03</a:t>
            </a:fld>
            <a:endParaRPr lang="en-US"/>
          </a:p>
        </p:txBody>
      </p:sp>
      <p:sp>
        <p:nvSpPr>
          <p:cNvPr id="6" name="Footer Placeholder 5">
            <a:extLst>
              <a:ext uri="{FF2B5EF4-FFF2-40B4-BE49-F238E27FC236}">
                <a16:creationId xmlns:a16="http://schemas.microsoft.com/office/drawing/2014/main" id="{A994363B-CCBC-23BD-0FFD-B27F75EEA7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6A1D46-93E0-B1C8-8018-77EFC2B662D0}"/>
              </a:ext>
            </a:extLst>
          </p:cNvPr>
          <p:cNvSpPr>
            <a:spLocks noGrp="1"/>
          </p:cNvSpPr>
          <p:nvPr>
            <p:ph type="sldNum" sz="quarter" idx="12"/>
          </p:nvPr>
        </p:nvSpPr>
        <p:spPr/>
        <p:txBody>
          <a:bodyPr/>
          <a:lstStyle/>
          <a:p>
            <a:fld id="{76EC9DA3-D544-4734-8342-38D21CF44637}" type="slidenum">
              <a:rPr lang="en-US" smtClean="0"/>
              <a:t>‹#›</a:t>
            </a:fld>
            <a:endParaRPr lang="en-US"/>
          </a:p>
        </p:txBody>
      </p:sp>
    </p:spTree>
    <p:extLst>
      <p:ext uri="{BB962C8B-B14F-4D97-AF65-F5344CB8AC3E}">
        <p14:creationId xmlns:p14="http://schemas.microsoft.com/office/powerpoint/2010/main" val="21172053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CEA0A-DC75-6DCA-546B-1D31CD219A3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E531F97-D3AB-A737-6273-9E786BFE1C6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952850-FAF2-FBCB-DF43-CE43E5FD4DA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47E6E7B-C96B-C9BE-9720-515C8CB053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81B8EDD-9218-F480-9EF9-1B5BC1D2FC5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A8E0AFD-CFE7-BEAB-BF54-A2A4EC19D3E8}"/>
              </a:ext>
            </a:extLst>
          </p:cNvPr>
          <p:cNvSpPr>
            <a:spLocks noGrp="1"/>
          </p:cNvSpPr>
          <p:nvPr>
            <p:ph type="dt" sz="half" idx="10"/>
          </p:nvPr>
        </p:nvSpPr>
        <p:spPr/>
        <p:txBody>
          <a:bodyPr/>
          <a:lstStyle/>
          <a:p>
            <a:fld id="{B305626C-6E40-461A-91D8-76D14FFB38E6}" type="datetimeFigureOut">
              <a:rPr lang="en-US" smtClean="0"/>
              <a:t>2026/09/03</a:t>
            </a:fld>
            <a:endParaRPr lang="en-US"/>
          </a:p>
        </p:txBody>
      </p:sp>
      <p:sp>
        <p:nvSpPr>
          <p:cNvPr id="8" name="Footer Placeholder 7">
            <a:extLst>
              <a:ext uri="{FF2B5EF4-FFF2-40B4-BE49-F238E27FC236}">
                <a16:creationId xmlns:a16="http://schemas.microsoft.com/office/drawing/2014/main" id="{0DF5E033-9A82-C3AB-5037-30EDEEF728F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9021444-C249-9F5D-96C9-D049BAE1E9C3}"/>
              </a:ext>
            </a:extLst>
          </p:cNvPr>
          <p:cNvSpPr>
            <a:spLocks noGrp="1"/>
          </p:cNvSpPr>
          <p:nvPr>
            <p:ph type="sldNum" sz="quarter" idx="12"/>
          </p:nvPr>
        </p:nvSpPr>
        <p:spPr/>
        <p:txBody>
          <a:bodyPr/>
          <a:lstStyle/>
          <a:p>
            <a:fld id="{76EC9DA3-D544-4734-8342-38D21CF44637}" type="slidenum">
              <a:rPr lang="en-US" smtClean="0"/>
              <a:t>‹#›</a:t>
            </a:fld>
            <a:endParaRPr lang="en-US"/>
          </a:p>
        </p:txBody>
      </p:sp>
    </p:spTree>
    <p:extLst>
      <p:ext uri="{BB962C8B-B14F-4D97-AF65-F5344CB8AC3E}">
        <p14:creationId xmlns:p14="http://schemas.microsoft.com/office/powerpoint/2010/main" val="2656587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FD3FD-21F2-58FC-51F7-6D788372A79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FE2A019-B43C-B26E-063C-7998049A3F4B}"/>
              </a:ext>
            </a:extLst>
          </p:cNvPr>
          <p:cNvSpPr>
            <a:spLocks noGrp="1"/>
          </p:cNvSpPr>
          <p:nvPr>
            <p:ph type="dt" sz="half" idx="10"/>
          </p:nvPr>
        </p:nvSpPr>
        <p:spPr/>
        <p:txBody>
          <a:bodyPr/>
          <a:lstStyle/>
          <a:p>
            <a:fld id="{B305626C-6E40-461A-91D8-76D14FFB38E6}" type="datetimeFigureOut">
              <a:rPr lang="en-US" smtClean="0"/>
              <a:t>2026/09/03</a:t>
            </a:fld>
            <a:endParaRPr lang="en-US"/>
          </a:p>
        </p:txBody>
      </p:sp>
      <p:sp>
        <p:nvSpPr>
          <p:cNvPr id="4" name="Footer Placeholder 3">
            <a:extLst>
              <a:ext uri="{FF2B5EF4-FFF2-40B4-BE49-F238E27FC236}">
                <a16:creationId xmlns:a16="http://schemas.microsoft.com/office/drawing/2014/main" id="{EECAAC9E-4E86-B8D6-A1D1-74EE321ECEA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0D8E641-5BE3-6C57-E2FE-A9B8E89D30D8}"/>
              </a:ext>
            </a:extLst>
          </p:cNvPr>
          <p:cNvSpPr>
            <a:spLocks noGrp="1"/>
          </p:cNvSpPr>
          <p:nvPr>
            <p:ph type="sldNum" sz="quarter" idx="12"/>
          </p:nvPr>
        </p:nvSpPr>
        <p:spPr/>
        <p:txBody>
          <a:bodyPr/>
          <a:lstStyle/>
          <a:p>
            <a:fld id="{76EC9DA3-D544-4734-8342-38D21CF44637}" type="slidenum">
              <a:rPr lang="en-US" smtClean="0"/>
              <a:t>‹#›</a:t>
            </a:fld>
            <a:endParaRPr lang="en-US"/>
          </a:p>
        </p:txBody>
      </p:sp>
    </p:spTree>
    <p:extLst>
      <p:ext uri="{BB962C8B-B14F-4D97-AF65-F5344CB8AC3E}">
        <p14:creationId xmlns:p14="http://schemas.microsoft.com/office/powerpoint/2010/main" val="3018268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0E83C6-EE7B-E14B-0681-093C128D5635}"/>
              </a:ext>
            </a:extLst>
          </p:cNvPr>
          <p:cNvSpPr>
            <a:spLocks noGrp="1"/>
          </p:cNvSpPr>
          <p:nvPr>
            <p:ph type="dt" sz="half" idx="10"/>
          </p:nvPr>
        </p:nvSpPr>
        <p:spPr/>
        <p:txBody>
          <a:bodyPr/>
          <a:lstStyle/>
          <a:p>
            <a:fld id="{B305626C-6E40-461A-91D8-76D14FFB38E6}" type="datetimeFigureOut">
              <a:rPr lang="en-US" smtClean="0"/>
              <a:t>2026/09/03</a:t>
            </a:fld>
            <a:endParaRPr lang="en-US"/>
          </a:p>
        </p:txBody>
      </p:sp>
      <p:sp>
        <p:nvSpPr>
          <p:cNvPr id="3" name="Footer Placeholder 2">
            <a:extLst>
              <a:ext uri="{FF2B5EF4-FFF2-40B4-BE49-F238E27FC236}">
                <a16:creationId xmlns:a16="http://schemas.microsoft.com/office/drawing/2014/main" id="{C5BD69F0-977D-797D-AB0A-9FD28A9E0EA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CFC6E95-7532-E16C-A76B-521ED27C205A}"/>
              </a:ext>
            </a:extLst>
          </p:cNvPr>
          <p:cNvSpPr>
            <a:spLocks noGrp="1"/>
          </p:cNvSpPr>
          <p:nvPr>
            <p:ph type="sldNum" sz="quarter" idx="12"/>
          </p:nvPr>
        </p:nvSpPr>
        <p:spPr/>
        <p:txBody>
          <a:bodyPr/>
          <a:lstStyle/>
          <a:p>
            <a:fld id="{76EC9DA3-D544-4734-8342-38D21CF44637}" type="slidenum">
              <a:rPr lang="en-US" smtClean="0"/>
              <a:t>‹#›</a:t>
            </a:fld>
            <a:endParaRPr lang="en-US"/>
          </a:p>
        </p:txBody>
      </p:sp>
    </p:spTree>
    <p:extLst>
      <p:ext uri="{BB962C8B-B14F-4D97-AF65-F5344CB8AC3E}">
        <p14:creationId xmlns:p14="http://schemas.microsoft.com/office/powerpoint/2010/main" val="2738030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DFD5C-1D00-B43A-47E5-A752F4143A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1A48965-D317-0AEA-53FF-C60B6DBB2F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096FCC9-360B-32DA-5874-BEDE2AB3BA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6C7B94-32E7-C005-B8A4-0D2F0AB14836}"/>
              </a:ext>
            </a:extLst>
          </p:cNvPr>
          <p:cNvSpPr>
            <a:spLocks noGrp="1"/>
          </p:cNvSpPr>
          <p:nvPr>
            <p:ph type="dt" sz="half" idx="10"/>
          </p:nvPr>
        </p:nvSpPr>
        <p:spPr/>
        <p:txBody>
          <a:bodyPr/>
          <a:lstStyle/>
          <a:p>
            <a:fld id="{B305626C-6E40-461A-91D8-76D14FFB38E6}" type="datetimeFigureOut">
              <a:rPr lang="en-US" smtClean="0"/>
              <a:t>2026/09/03</a:t>
            </a:fld>
            <a:endParaRPr lang="en-US"/>
          </a:p>
        </p:txBody>
      </p:sp>
      <p:sp>
        <p:nvSpPr>
          <p:cNvPr id="6" name="Footer Placeholder 5">
            <a:extLst>
              <a:ext uri="{FF2B5EF4-FFF2-40B4-BE49-F238E27FC236}">
                <a16:creationId xmlns:a16="http://schemas.microsoft.com/office/drawing/2014/main" id="{C6851213-824A-CC41-1A82-7C1367D816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4ED457-7F33-192B-9297-3CDC8FBED3E0}"/>
              </a:ext>
            </a:extLst>
          </p:cNvPr>
          <p:cNvSpPr>
            <a:spLocks noGrp="1"/>
          </p:cNvSpPr>
          <p:nvPr>
            <p:ph type="sldNum" sz="quarter" idx="12"/>
          </p:nvPr>
        </p:nvSpPr>
        <p:spPr/>
        <p:txBody>
          <a:bodyPr/>
          <a:lstStyle/>
          <a:p>
            <a:fld id="{76EC9DA3-D544-4734-8342-38D21CF44637}" type="slidenum">
              <a:rPr lang="en-US" smtClean="0"/>
              <a:t>‹#›</a:t>
            </a:fld>
            <a:endParaRPr lang="en-US"/>
          </a:p>
        </p:txBody>
      </p:sp>
    </p:spTree>
    <p:extLst>
      <p:ext uri="{BB962C8B-B14F-4D97-AF65-F5344CB8AC3E}">
        <p14:creationId xmlns:p14="http://schemas.microsoft.com/office/powerpoint/2010/main" val="3366618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A1AA9-F52C-8519-657A-A2EF15F42F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7B26A6E-FA3C-6EA0-003C-7E1AE6299E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58ABE00-109A-5805-48F2-BCB1B91402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AA7D35-0F9D-8CD6-D978-DF555728F38A}"/>
              </a:ext>
            </a:extLst>
          </p:cNvPr>
          <p:cNvSpPr>
            <a:spLocks noGrp="1"/>
          </p:cNvSpPr>
          <p:nvPr>
            <p:ph type="dt" sz="half" idx="10"/>
          </p:nvPr>
        </p:nvSpPr>
        <p:spPr/>
        <p:txBody>
          <a:bodyPr/>
          <a:lstStyle/>
          <a:p>
            <a:fld id="{B305626C-6E40-461A-91D8-76D14FFB38E6}" type="datetimeFigureOut">
              <a:rPr lang="en-US" smtClean="0"/>
              <a:t>2026/09/03</a:t>
            </a:fld>
            <a:endParaRPr lang="en-US"/>
          </a:p>
        </p:txBody>
      </p:sp>
      <p:sp>
        <p:nvSpPr>
          <p:cNvPr id="6" name="Footer Placeholder 5">
            <a:extLst>
              <a:ext uri="{FF2B5EF4-FFF2-40B4-BE49-F238E27FC236}">
                <a16:creationId xmlns:a16="http://schemas.microsoft.com/office/drawing/2014/main" id="{89686378-6154-F9CF-BE66-A16C77E3370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F70303-AA5E-F897-8864-07FE85FB7010}"/>
              </a:ext>
            </a:extLst>
          </p:cNvPr>
          <p:cNvSpPr>
            <a:spLocks noGrp="1"/>
          </p:cNvSpPr>
          <p:nvPr>
            <p:ph type="sldNum" sz="quarter" idx="12"/>
          </p:nvPr>
        </p:nvSpPr>
        <p:spPr/>
        <p:txBody>
          <a:bodyPr/>
          <a:lstStyle/>
          <a:p>
            <a:fld id="{76EC9DA3-D544-4734-8342-38D21CF44637}" type="slidenum">
              <a:rPr lang="en-US" smtClean="0"/>
              <a:t>‹#›</a:t>
            </a:fld>
            <a:endParaRPr lang="en-US"/>
          </a:p>
        </p:txBody>
      </p:sp>
    </p:spTree>
    <p:extLst>
      <p:ext uri="{BB962C8B-B14F-4D97-AF65-F5344CB8AC3E}">
        <p14:creationId xmlns:p14="http://schemas.microsoft.com/office/powerpoint/2010/main" val="230282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EC30A30-4F8D-47EE-1662-11B409A178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0F5C5FC-F140-B2A3-E4EB-13F6360133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D87544-738B-E7BF-94A2-A7A6124374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305626C-6E40-461A-91D8-76D14FFB38E6}" type="datetimeFigureOut">
              <a:rPr lang="en-US" smtClean="0"/>
              <a:t>2026/09/03</a:t>
            </a:fld>
            <a:endParaRPr lang="en-US"/>
          </a:p>
        </p:txBody>
      </p:sp>
      <p:sp>
        <p:nvSpPr>
          <p:cNvPr id="5" name="Footer Placeholder 4">
            <a:extLst>
              <a:ext uri="{FF2B5EF4-FFF2-40B4-BE49-F238E27FC236}">
                <a16:creationId xmlns:a16="http://schemas.microsoft.com/office/drawing/2014/main" id="{4764882F-D9DE-1430-CA5F-BF8F1CB3FF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29706B7-3863-5268-A680-1780832DCA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6EC9DA3-D544-4734-8342-38D21CF44637}" type="slidenum">
              <a:rPr lang="en-US" smtClean="0"/>
              <a:t>‹#›</a:t>
            </a:fld>
            <a:endParaRPr lang="en-US"/>
          </a:p>
        </p:txBody>
      </p:sp>
    </p:spTree>
    <p:extLst>
      <p:ext uri="{BB962C8B-B14F-4D97-AF65-F5344CB8AC3E}">
        <p14:creationId xmlns:p14="http://schemas.microsoft.com/office/powerpoint/2010/main" val="35523607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7.gif"/><Relationship Id="rId13" Type="http://schemas.openxmlformats.org/officeDocument/2006/relationships/image" Target="../media/image12.png"/><Relationship Id="rId3" Type="http://schemas.openxmlformats.org/officeDocument/2006/relationships/image" Target="../media/image2.jpe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5" Type="http://schemas.openxmlformats.org/officeDocument/2006/relationships/image" Target="../media/image14.gif"/><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 Id="rId14" Type="http://schemas.openxmlformats.org/officeDocument/2006/relationships/image" Target="../media/image13.gif"/></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ideo" Target="https://www.youtube.com/embed/Jud06elFFew?feature=oembed" TargetMode="External"/><Relationship Id="rId5" Type="http://schemas.openxmlformats.org/officeDocument/2006/relationships/image" Target="../media/image21.jpe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A4BF7-DD26-EDD2-0DA2-7AEA21E74760}"/>
              </a:ext>
            </a:extLst>
          </p:cNvPr>
          <p:cNvSpPr>
            <a:spLocks noGrp="1"/>
          </p:cNvSpPr>
          <p:nvPr>
            <p:ph type="ctrTitle"/>
          </p:nvPr>
        </p:nvSpPr>
        <p:spPr/>
        <p:txBody>
          <a:bodyPr/>
          <a:lstStyle/>
          <a:p>
            <a:r>
              <a:rPr lang="fr-CA" dirty="0"/>
              <a:t>Un endroit spécial pour se souvenir</a:t>
            </a:r>
          </a:p>
        </p:txBody>
      </p:sp>
      <p:sp>
        <p:nvSpPr>
          <p:cNvPr id="3" name="Subtitle 2">
            <a:extLst>
              <a:ext uri="{FF2B5EF4-FFF2-40B4-BE49-F238E27FC236}">
                <a16:creationId xmlns:a16="http://schemas.microsoft.com/office/drawing/2014/main" id="{4D2994F6-202F-F94F-6FCC-36F62ED7909E}"/>
              </a:ext>
            </a:extLst>
          </p:cNvPr>
          <p:cNvSpPr>
            <a:spLocks noGrp="1"/>
          </p:cNvSpPr>
          <p:nvPr>
            <p:ph type="subTitle" idx="1"/>
          </p:nvPr>
        </p:nvSpPr>
        <p:spPr/>
        <p:txBody>
          <a:bodyPr/>
          <a:lstStyle/>
          <a:p>
            <a:r>
              <a:rPr lang="fr-CA" dirty="0"/>
              <a:t>Chaque monument commémoratif raconte une histoire...</a:t>
            </a:r>
          </a:p>
        </p:txBody>
      </p:sp>
    </p:spTree>
    <p:extLst>
      <p:ext uri="{BB962C8B-B14F-4D97-AF65-F5344CB8AC3E}">
        <p14:creationId xmlns:p14="http://schemas.microsoft.com/office/powerpoint/2010/main" val="2763227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Pensées 3">
            <a:extLst>
              <a:ext uri="{FF2B5EF4-FFF2-40B4-BE49-F238E27FC236}">
                <a16:creationId xmlns:a16="http://schemas.microsoft.com/office/drawing/2014/main" id="{D1268F27-46BB-F7EF-2443-B860F64C95E6}"/>
              </a:ext>
            </a:extLst>
          </p:cNvPr>
          <p:cNvSpPr/>
          <p:nvPr/>
        </p:nvSpPr>
        <p:spPr>
          <a:xfrm>
            <a:off x="4701623" y="918386"/>
            <a:ext cx="6929486" cy="4572032"/>
          </a:xfrm>
          <a:prstGeom prst="cloudCallout">
            <a:avLst>
              <a:gd name="adj1" fmla="val -31985"/>
              <a:gd name="adj2" fmla="val 58909"/>
            </a:avLst>
          </a:prstGeom>
          <a:solidFill>
            <a:schemeClr val="bg1">
              <a:lumMod val="85000"/>
              <a:alpha val="6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Picture 2" descr="baby.bmp">
            <a:extLst>
              <a:ext uri="{FF2B5EF4-FFF2-40B4-BE49-F238E27FC236}">
                <a16:creationId xmlns:a16="http://schemas.microsoft.com/office/drawing/2014/main" id="{A0EF8E64-10D2-0D7E-0AA3-32C8B6ECE02E}"/>
              </a:ext>
            </a:extLst>
          </p:cNvPr>
          <p:cNvPicPr>
            <a:picLocks noChangeAspect="1"/>
          </p:cNvPicPr>
          <p:nvPr/>
        </p:nvPicPr>
        <p:blipFill>
          <a:blip r:embed="rId4" cstate="print"/>
          <a:stretch>
            <a:fillRect/>
          </a:stretch>
        </p:blipFill>
        <p:spPr>
          <a:xfrm>
            <a:off x="9353097" y="1502462"/>
            <a:ext cx="1143008" cy="930355"/>
          </a:xfrm>
          <a:prstGeom prst="rect">
            <a:avLst/>
          </a:prstGeom>
        </p:spPr>
      </p:pic>
      <p:pic>
        <p:nvPicPr>
          <p:cNvPr id="4" name="Picture 3" descr="wedding.jpg">
            <a:extLst>
              <a:ext uri="{FF2B5EF4-FFF2-40B4-BE49-F238E27FC236}">
                <a16:creationId xmlns:a16="http://schemas.microsoft.com/office/drawing/2014/main" id="{193EFF8C-6FDF-6EA0-540F-D1D148FC9559}"/>
              </a:ext>
            </a:extLst>
          </p:cNvPr>
          <p:cNvPicPr>
            <a:picLocks noChangeAspect="1"/>
          </p:cNvPicPr>
          <p:nvPr/>
        </p:nvPicPr>
        <p:blipFill>
          <a:blip r:embed="rId5" cstate="print"/>
          <a:stretch>
            <a:fillRect/>
          </a:stretch>
        </p:blipFill>
        <p:spPr>
          <a:xfrm>
            <a:off x="8087786" y="1502462"/>
            <a:ext cx="1071560" cy="1071560"/>
          </a:xfrm>
          <a:prstGeom prst="rect">
            <a:avLst/>
          </a:prstGeom>
        </p:spPr>
      </p:pic>
      <p:pic>
        <p:nvPicPr>
          <p:cNvPr id="5" name="Picture 4" descr="dog.jpg">
            <a:extLst>
              <a:ext uri="{FF2B5EF4-FFF2-40B4-BE49-F238E27FC236}">
                <a16:creationId xmlns:a16="http://schemas.microsoft.com/office/drawing/2014/main" id="{5D3260D4-CDF1-29DF-06E3-D73B91A4BBC4}"/>
              </a:ext>
            </a:extLst>
          </p:cNvPr>
          <p:cNvPicPr>
            <a:picLocks noChangeAspect="1"/>
          </p:cNvPicPr>
          <p:nvPr/>
        </p:nvPicPr>
        <p:blipFill>
          <a:blip r:embed="rId6" cstate="print"/>
          <a:stretch>
            <a:fillRect/>
          </a:stretch>
        </p:blipFill>
        <p:spPr>
          <a:xfrm>
            <a:off x="6712936" y="1627202"/>
            <a:ext cx="1181099" cy="966787"/>
          </a:xfrm>
          <a:prstGeom prst="rect">
            <a:avLst/>
          </a:prstGeom>
        </p:spPr>
      </p:pic>
      <p:sp>
        <p:nvSpPr>
          <p:cNvPr id="6" name="Pensées 3" descr="Collage d’images :  &#10;&#10;Image d’un lapin de Pâques qui tient un panier d’œufs colorés &#10;&#10;Photo d’un chiot &#10;&#10;Photo de deux oursons en peluche vêtus d’une robe de mariage et d’un complet &#10;&#10;Image animée d’un bébé &#10;&#10;Image animée d’un groupe d’élèves en file pour entrer dans un autobus &#10;&#10;Image animée d’une personne atteinte de blessures/pansements &#10;&#10;Image animée d’un gâteau de fête  &#10;&#10;Photo de personnes se tenant par la main &#10;&#10;Photo de bougies de fête &#10;&#10;Image animée de lettres de l’alphabet &#10;&#10;Image animée d’un soleil &#10;&#10;Image animée d’un sac de maïs éclaté au cinéma ">
            <a:extLst>
              <a:ext uri="{FF2B5EF4-FFF2-40B4-BE49-F238E27FC236}">
                <a16:creationId xmlns:a16="http://schemas.microsoft.com/office/drawing/2014/main" id="{554DC65D-B1AD-4BB0-DF20-E4FFFD0FEB4A}"/>
              </a:ext>
            </a:extLst>
          </p:cNvPr>
          <p:cNvSpPr/>
          <p:nvPr/>
        </p:nvSpPr>
        <p:spPr>
          <a:xfrm>
            <a:off x="4623043" y="918386"/>
            <a:ext cx="6929486" cy="4572032"/>
          </a:xfrm>
          <a:prstGeom prst="cloudCallout">
            <a:avLst>
              <a:gd name="adj1" fmla="val -31985"/>
              <a:gd name="adj2" fmla="val 58909"/>
            </a:avLst>
          </a:prstGeom>
          <a:solidFill>
            <a:schemeClr val="bg1">
              <a:lumMod val="85000"/>
              <a:alpha val="6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easter bunny.jpg">
            <a:extLst>
              <a:ext uri="{FF2B5EF4-FFF2-40B4-BE49-F238E27FC236}">
                <a16:creationId xmlns:a16="http://schemas.microsoft.com/office/drawing/2014/main" id="{F2C8CFCE-E1D6-CD41-E2EE-4809EEB4137B}"/>
              </a:ext>
            </a:extLst>
          </p:cNvPr>
          <p:cNvPicPr>
            <a:picLocks noChangeAspect="1"/>
          </p:cNvPicPr>
          <p:nvPr/>
        </p:nvPicPr>
        <p:blipFill>
          <a:blip r:embed="rId7" cstate="print"/>
          <a:stretch>
            <a:fillRect/>
          </a:stretch>
        </p:blipFill>
        <p:spPr>
          <a:xfrm>
            <a:off x="5604785" y="1967639"/>
            <a:ext cx="914400" cy="1073426"/>
          </a:xfrm>
          <a:prstGeom prst="rect">
            <a:avLst/>
          </a:prstGeom>
        </p:spPr>
      </p:pic>
      <p:pic>
        <p:nvPicPr>
          <p:cNvPr id="8" name="Picture 7" descr="bus-stop3-color.gif">
            <a:extLst>
              <a:ext uri="{FF2B5EF4-FFF2-40B4-BE49-F238E27FC236}">
                <a16:creationId xmlns:a16="http://schemas.microsoft.com/office/drawing/2014/main" id="{20F36FB5-DAB6-9975-5A9A-B1C5CE9FC2DF}"/>
              </a:ext>
            </a:extLst>
          </p:cNvPr>
          <p:cNvPicPr>
            <a:picLocks noChangeAspect="1"/>
          </p:cNvPicPr>
          <p:nvPr/>
        </p:nvPicPr>
        <p:blipFill>
          <a:blip r:embed="rId8" cstate="print"/>
          <a:stretch>
            <a:fillRect/>
          </a:stretch>
        </p:blipFill>
        <p:spPr>
          <a:xfrm>
            <a:off x="4980461" y="3242595"/>
            <a:ext cx="1538724" cy="847723"/>
          </a:xfrm>
          <a:prstGeom prst="rect">
            <a:avLst/>
          </a:prstGeom>
        </p:spPr>
      </p:pic>
      <p:pic>
        <p:nvPicPr>
          <p:cNvPr id="9" name="Picture 8" descr="hurt.jpg">
            <a:extLst>
              <a:ext uri="{FF2B5EF4-FFF2-40B4-BE49-F238E27FC236}">
                <a16:creationId xmlns:a16="http://schemas.microsoft.com/office/drawing/2014/main" id="{63883BDA-D496-A34F-F542-A46DB537754E}"/>
              </a:ext>
            </a:extLst>
          </p:cNvPr>
          <p:cNvPicPr>
            <a:picLocks noChangeAspect="1"/>
          </p:cNvPicPr>
          <p:nvPr/>
        </p:nvPicPr>
        <p:blipFill>
          <a:blip r:embed="rId9" cstate="print"/>
          <a:stretch>
            <a:fillRect/>
          </a:stretch>
        </p:blipFill>
        <p:spPr>
          <a:xfrm>
            <a:off x="6634638" y="2757772"/>
            <a:ext cx="1214439" cy="1214439"/>
          </a:xfrm>
          <a:prstGeom prst="rect">
            <a:avLst/>
          </a:prstGeom>
        </p:spPr>
      </p:pic>
      <p:pic>
        <p:nvPicPr>
          <p:cNvPr id="10" name="Picture 9" descr="cale.jpg">
            <a:extLst>
              <a:ext uri="{FF2B5EF4-FFF2-40B4-BE49-F238E27FC236}">
                <a16:creationId xmlns:a16="http://schemas.microsoft.com/office/drawing/2014/main" id="{729B2707-FD29-EF3F-0700-403D39FE3C09}"/>
              </a:ext>
            </a:extLst>
          </p:cNvPr>
          <p:cNvPicPr>
            <a:picLocks noChangeAspect="1"/>
          </p:cNvPicPr>
          <p:nvPr/>
        </p:nvPicPr>
        <p:blipFill>
          <a:blip r:embed="rId10" cstate="print"/>
          <a:stretch>
            <a:fillRect/>
          </a:stretch>
        </p:blipFill>
        <p:spPr>
          <a:xfrm>
            <a:off x="7964530" y="2829210"/>
            <a:ext cx="1071562" cy="1071562"/>
          </a:xfrm>
          <a:prstGeom prst="rect">
            <a:avLst/>
          </a:prstGeom>
        </p:spPr>
      </p:pic>
      <p:pic>
        <p:nvPicPr>
          <p:cNvPr id="11" name="Picture 10" descr="holding hands.jpg">
            <a:extLst>
              <a:ext uri="{FF2B5EF4-FFF2-40B4-BE49-F238E27FC236}">
                <a16:creationId xmlns:a16="http://schemas.microsoft.com/office/drawing/2014/main" id="{0058AE38-C777-3A5C-A3A8-BECF0268354A}"/>
              </a:ext>
            </a:extLst>
          </p:cNvPr>
          <p:cNvPicPr>
            <a:picLocks noChangeAspect="1"/>
          </p:cNvPicPr>
          <p:nvPr/>
        </p:nvPicPr>
        <p:blipFill>
          <a:blip r:embed="rId11" cstate="print"/>
          <a:stretch>
            <a:fillRect/>
          </a:stretch>
        </p:blipFill>
        <p:spPr>
          <a:xfrm>
            <a:off x="9151545" y="2693755"/>
            <a:ext cx="928686" cy="928686"/>
          </a:xfrm>
          <a:prstGeom prst="rect">
            <a:avLst/>
          </a:prstGeom>
        </p:spPr>
      </p:pic>
      <p:pic>
        <p:nvPicPr>
          <p:cNvPr id="12" name="Picture 11" descr="hannukah.jpg">
            <a:extLst>
              <a:ext uri="{FF2B5EF4-FFF2-40B4-BE49-F238E27FC236}">
                <a16:creationId xmlns:a16="http://schemas.microsoft.com/office/drawing/2014/main" id="{0D7F208D-E181-B167-A5E8-F1B5B4841E69}"/>
              </a:ext>
            </a:extLst>
          </p:cNvPr>
          <p:cNvPicPr>
            <a:picLocks noChangeAspect="1"/>
          </p:cNvPicPr>
          <p:nvPr/>
        </p:nvPicPr>
        <p:blipFill>
          <a:blip r:embed="rId12" cstate="print"/>
          <a:stretch>
            <a:fillRect/>
          </a:stretch>
        </p:blipFill>
        <p:spPr>
          <a:xfrm>
            <a:off x="10195684" y="2634210"/>
            <a:ext cx="809624" cy="884938"/>
          </a:xfrm>
          <a:prstGeom prst="rect">
            <a:avLst/>
          </a:prstGeom>
        </p:spPr>
      </p:pic>
      <p:pic>
        <p:nvPicPr>
          <p:cNvPr id="13" name="Picture 12" descr="abc.bmp">
            <a:extLst>
              <a:ext uri="{FF2B5EF4-FFF2-40B4-BE49-F238E27FC236}">
                <a16:creationId xmlns:a16="http://schemas.microsoft.com/office/drawing/2014/main" id="{2BBAFB93-19C5-82BB-37EE-75D369A71139}"/>
              </a:ext>
            </a:extLst>
          </p:cNvPr>
          <p:cNvPicPr>
            <a:picLocks noChangeAspect="1"/>
          </p:cNvPicPr>
          <p:nvPr/>
        </p:nvPicPr>
        <p:blipFill>
          <a:blip r:embed="rId13" cstate="print"/>
          <a:stretch>
            <a:fillRect/>
          </a:stretch>
        </p:blipFill>
        <p:spPr>
          <a:xfrm>
            <a:off x="6043406" y="4173741"/>
            <a:ext cx="951558" cy="862853"/>
          </a:xfrm>
          <a:prstGeom prst="rect">
            <a:avLst/>
          </a:prstGeom>
        </p:spPr>
      </p:pic>
      <p:pic>
        <p:nvPicPr>
          <p:cNvPr id="14" name="Picture 13" descr="summer.gif">
            <a:extLst>
              <a:ext uri="{FF2B5EF4-FFF2-40B4-BE49-F238E27FC236}">
                <a16:creationId xmlns:a16="http://schemas.microsoft.com/office/drawing/2014/main" id="{120004CF-B4F3-82BF-8839-E2A0FBCD97BF}"/>
              </a:ext>
            </a:extLst>
          </p:cNvPr>
          <p:cNvPicPr>
            <a:picLocks noChangeAspect="1"/>
          </p:cNvPicPr>
          <p:nvPr/>
        </p:nvPicPr>
        <p:blipFill>
          <a:blip r:embed="rId14" cstate="print"/>
          <a:stretch>
            <a:fillRect/>
          </a:stretch>
        </p:blipFill>
        <p:spPr>
          <a:xfrm>
            <a:off x="7544978" y="4177281"/>
            <a:ext cx="985824" cy="874192"/>
          </a:xfrm>
          <a:prstGeom prst="rect">
            <a:avLst/>
          </a:prstGeom>
        </p:spPr>
      </p:pic>
      <p:pic>
        <p:nvPicPr>
          <p:cNvPr id="15" name="Picture 14" descr="MoviePopcorn.gif">
            <a:extLst>
              <a:ext uri="{FF2B5EF4-FFF2-40B4-BE49-F238E27FC236}">
                <a16:creationId xmlns:a16="http://schemas.microsoft.com/office/drawing/2014/main" id="{95D6455C-0319-0A8F-9C6A-2E3DE8349A2D}"/>
              </a:ext>
            </a:extLst>
          </p:cNvPr>
          <p:cNvPicPr>
            <a:picLocks noChangeAspect="1"/>
          </p:cNvPicPr>
          <p:nvPr/>
        </p:nvPicPr>
        <p:blipFill>
          <a:blip r:embed="rId15" cstate="print"/>
          <a:stretch>
            <a:fillRect/>
          </a:stretch>
        </p:blipFill>
        <p:spPr>
          <a:xfrm>
            <a:off x="9212527" y="3780086"/>
            <a:ext cx="1042786" cy="946808"/>
          </a:xfrm>
          <a:prstGeom prst="rect">
            <a:avLst/>
          </a:prstGeom>
        </p:spPr>
      </p:pic>
      <p:sp>
        <p:nvSpPr>
          <p:cNvPr id="16" name="TextBox 15">
            <a:extLst>
              <a:ext uri="{FF2B5EF4-FFF2-40B4-BE49-F238E27FC236}">
                <a16:creationId xmlns:a16="http://schemas.microsoft.com/office/drawing/2014/main" id="{9DF26F03-C7E9-8523-5CFD-C87B29F2A806}"/>
              </a:ext>
            </a:extLst>
          </p:cNvPr>
          <p:cNvSpPr txBox="1"/>
          <p:nvPr/>
        </p:nvSpPr>
        <p:spPr>
          <a:xfrm>
            <a:off x="933600" y="1057381"/>
            <a:ext cx="3493016" cy="4370427"/>
          </a:xfrm>
          <a:prstGeom prst="rect">
            <a:avLst/>
          </a:prstGeom>
          <a:noFill/>
        </p:spPr>
        <p:txBody>
          <a:bodyPr wrap="square" rtlCol="0">
            <a:spAutoFit/>
          </a:bodyPr>
          <a:lstStyle/>
          <a:p>
            <a:endParaRPr lang="en-US" sz="2200" dirty="0">
              <a:latin typeface="Calibri" panose="020F0502020204030204" pitchFamily="34" charset="0"/>
              <a:ea typeface="Calibri" panose="020F0502020204030204" pitchFamily="34" charset="0"/>
              <a:cs typeface="Calibri" panose="020F0502020204030204" pitchFamily="34" charset="0"/>
            </a:endParaRPr>
          </a:p>
          <a:p>
            <a:r>
              <a:rPr lang="fr-CA" sz="2200" b="1" dirty="0">
                <a:latin typeface="Calibri" panose="020F0502020204030204" pitchFamily="34" charset="0"/>
                <a:ea typeface="Calibri"/>
                <a:cs typeface="Calibri" panose="020F0502020204030204" pitchFamily="34" charset="0"/>
              </a:rPr>
              <a:t>Nous nous souvenons</a:t>
            </a:r>
            <a:r>
              <a:rPr lang="fr-CA" sz="2200" dirty="0">
                <a:latin typeface="Calibri" panose="020F0502020204030204" pitchFamily="34" charset="0"/>
                <a:ea typeface="Calibri"/>
                <a:cs typeface="Calibri" panose="020F0502020204030204" pitchFamily="34" charset="0"/>
              </a:rPr>
              <a:t> lorsque nous pensons à quelque chose d’important du passé. </a:t>
            </a:r>
          </a:p>
          <a:p>
            <a:endParaRPr lang="en-US" sz="2200" dirty="0">
              <a:latin typeface="Calibri" panose="020F0502020204030204" pitchFamily="34" charset="0"/>
              <a:ea typeface="Calibri" panose="020F0502020204030204" pitchFamily="34" charset="0"/>
              <a:cs typeface="Calibri" panose="020F0502020204030204" pitchFamily="34" charset="0"/>
            </a:endParaRPr>
          </a:p>
          <a:p>
            <a:r>
              <a:rPr lang="fr-CA" sz="2200" dirty="0">
                <a:latin typeface="Calibri" panose="020F0502020204030204" pitchFamily="34" charset="0"/>
                <a:ea typeface="Calibri"/>
                <a:cs typeface="Calibri" panose="020F0502020204030204" pitchFamily="34" charset="0"/>
              </a:rPr>
              <a:t>Nous nous souvenons :</a:t>
            </a:r>
          </a:p>
          <a:p>
            <a:pPr marL="285750" indent="-285750">
              <a:buFont typeface="Arial" panose="020B0604020202020204" pitchFamily="34" charset="0"/>
              <a:buChar char="•"/>
            </a:pPr>
            <a:r>
              <a:rPr lang="fr-CA" sz="2200" dirty="0">
                <a:latin typeface="Calibri" panose="020F0502020204030204" pitchFamily="34" charset="0"/>
                <a:ea typeface="Calibri"/>
                <a:cs typeface="Calibri" panose="020F0502020204030204" pitchFamily="34" charset="0"/>
              </a:rPr>
              <a:t>des personnes que nous aimons</a:t>
            </a:r>
          </a:p>
          <a:p>
            <a:pPr marL="285750" indent="-285750">
              <a:buFont typeface="Arial" panose="020B0604020202020204" pitchFamily="34" charset="0"/>
              <a:buChar char="•"/>
            </a:pPr>
            <a:r>
              <a:rPr lang="fr-CA" sz="2200" dirty="0">
                <a:latin typeface="Calibri" panose="020F0502020204030204" pitchFamily="34" charset="0"/>
                <a:ea typeface="Calibri"/>
                <a:cs typeface="Calibri" panose="020F0502020204030204" pitchFamily="34" charset="0"/>
              </a:rPr>
              <a:t>de journées spéciales</a:t>
            </a:r>
          </a:p>
          <a:p>
            <a:pPr marL="285750" indent="-285750">
              <a:buFont typeface="Arial" panose="020B0604020202020204" pitchFamily="34" charset="0"/>
              <a:buChar char="•"/>
            </a:pPr>
            <a:r>
              <a:rPr lang="fr-CA" sz="2200" dirty="0">
                <a:latin typeface="Calibri" panose="020F0502020204030204" pitchFamily="34" charset="0"/>
                <a:ea typeface="Calibri"/>
                <a:cs typeface="Calibri" panose="020F0502020204030204" pitchFamily="34" charset="0"/>
              </a:rPr>
              <a:t>de moments heureux</a:t>
            </a:r>
          </a:p>
          <a:p>
            <a:pPr marL="285750" indent="-285750">
              <a:buFont typeface="Arial" panose="020B0604020202020204" pitchFamily="34" charset="0"/>
              <a:buChar char="•"/>
            </a:pPr>
            <a:r>
              <a:rPr lang="fr-CA" sz="2200" dirty="0">
                <a:latin typeface="Calibri" panose="020F0502020204030204" pitchFamily="34" charset="0"/>
                <a:ea typeface="Calibri"/>
                <a:cs typeface="Calibri" panose="020F0502020204030204" pitchFamily="34" charset="0"/>
              </a:rPr>
              <a:t>d’événements importants</a:t>
            </a:r>
          </a:p>
          <a:p>
            <a:pPr marL="285750" indent="-285750">
              <a:buFont typeface="Arial" panose="020B0604020202020204" pitchFamily="34" charset="0"/>
              <a:buChar char="•"/>
            </a:pPr>
            <a:r>
              <a:rPr lang="fr-CA" sz="2200" dirty="0">
                <a:latin typeface="Calibri" panose="020F0502020204030204" pitchFamily="34" charset="0"/>
                <a:ea typeface="Calibri"/>
                <a:cs typeface="Calibri" panose="020F0502020204030204" pitchFamily="34" charset="0"/>
              </a:rPr>
              <a:t>de choses que nous avons apprises</a:t>
            </a:r>
          </a:p>
          <a:p>
            <a:endParaRPr lang="en-US" dirty="0"/>
          </a:p>
          <a:p>
            <a:endParaRPr lang="en-US" dirty="0"/>
          </a:p>
        </p:txBody>
      </p:sp>
      <p:sp>
        <p:nvSpPr>
          <p:cNvPr id="17" name="Title 1">
            <a:extLst>
              <a:ext uri="{FF2B5EF4-FFF2-40B4-BE49-F238E27FC236}">
                <a16:creationId xmlns:a16="http://schemas.microsoft.com/office/drawing/2014/main" id="{83CDBFF4-D02C-F35D-3FB0-61C8ADB82B10}"/>
              </a:ext>
            </a:extLst>
          </p:cNvPr>
          <p:cNvSpPr txBox="1">
            <a:spLocks/>
          </p:cNvSpPr>
          <p:nvPr/>
        </p:nvSpPr>
        <p:spPr>
          <a:xfrm>
            <a:off x="839788" y="355600"/>
            <a:ext cx="10608500" cy="5334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a:t>Qu’est‑ce que le Souvenir?</a:t>
            </a:r>
          </a:p>
        </p:txBody>
      </p:sp>
    </p:spTree>
    <p:extLst>
      <p:ext uri="{BB962C8B-B14F-4D97-AF65-F5344CB8AC3E}">
        <p14:creationId xmlns:p14="http://schemas.microsoft.com/office/powerpoint/2010/main" val="2372565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6A4E2F81-5C9A-9380-FEDC-42FFD8618DF6}"/>
            </a:ext>
          </a:extLst>
        </p:cNvPr>
        <p:cNvGrpSpPr/>
        <p:nvPr/>
      </p:nvGrpSpPr>
      <p:grpSpPr>
        <a:xfrm>
          <a:off x="0" y="0"/>
          <a:ext cx="0" cy="0"/>
          <a:chOff x="0" y="0"/>
          <a:chExt cx="0" cy="0"/>
        </a:xfrm>
      </p:grpSpPr>
      <p:sp>
        <p:nvSpPr>
          <p:cNvPr id="16" name="TextBox 15">
            <a:extLst>
              <a:ext uri="{FF2B5EF4-FFF2-40B4-BE49-F238E27FC236}">
                <a16:creationId xmlns:a16="http://schemas.microsoft.com/office/drawing/2014/main" id="{AE12AA41-5B1D-90CA-E9A6-1FFB25B79CB0}"/>
              </a:ext>
            </a:extLst>
          </p:cNvPr>
          <p:cNvSpPr txBox="1"/>
          <p:nvPr/>
        </p:nvSpPr>
        <p:spPr>
          <a:xfrm>
            <a:off x="590637" y="1243786"/>
            <a:ext cx="4074276" cy="4031873"/>
          </a:xfrm>
          <a:prstGeom prst="rect">
            <a:avLst/>
          </a:prstGeom>
          <a:noFill/>
        </p:spPr>
        <p:txBody>
          <a:bodyPr wrap="square" lIns="91440" tIns="45720" rIns="91440" bIns="45720" rtlCol="0" anchor="t">
            <a:spAutoFit/>
          </a:bodyPr>
          <a:lstStyle/>
          <a:p>
            <a:endParaRPr lang="en-US" dirty="0"/>
          </a:p>
          <a:p>
            <a:r>
              <a:rPr lang="fr-CA" sz="2200" b="1" dirty="0">
                <a:latin typeface="Calibri"/>
                <a:ea typeface="Calibri"/>
                <a:cs typeface="Calibri"/>
              </a:rPr>
              <a:t>Le</a:t>
            </a:r>
            <a:r>
              <a:rPr lang="fr-CA" sz="2200" dirty="0">
                <a:latin typeface="Calibri"/>
                <a:ea typeface="Calibri"/>
                <a:cs typeface="Calibri"/>
              </a:rPr>
              <a:t> </a:t>
            </a:r>
            <a:r>
              <a:rPr lang="fr-CA" sz="2200" b="1" dirty="0">
                <a:latin typeface="Calibri"/>
                <a:ea typeface="Calibri"/>
                <a:cs typeface="Calibri"/>
              </a:rPr>
              <a:t>Canada se souvient </a:t>
            </a:r>
            <a:r>
              <a:rPr lang="fr-CA" sz="2200" dirty="0">
                <a:latin typeface="Calibri"/>
                <a:ea typeface="Calibri"/>
                <a:cs typeface="Calibri"/>
              </a:rPr>
              <a:t>des personnes, des histoires et des événements importants du passé.</a:t>
            </a:r>
            <a:br>
              <a:rPr lang="fr-CA" sz="2200" dirty="0">
                <a:latin typeface="Calibri" panose="020F0502020204030204" pitchFamily="34" charset="0"/>
                <a:ea typeface="Calibri"/>
                <a:cs typeface="Calibri" panose="020F0502020204030204" pitchFamily="34" charset="0"/>
              </a:rPr>
            </a:br>
            <a:endParaRPr lang="fr-CA" sz="2200" dirty="0">
              <a:latin typeface="Calibri" panose="020F0502020204030204" pitchFamily="34" charset="0"/>
              <a:ea typeface="Calibri"/>
              <a:cs typeface="Calibri" panose="020F0502020204030204" pitchFamily="34" charset="0"/>
            </a:endParaRPr>
          </a:p>
          <a:p>
            <a:r>
              <a:rPr lang="fr-CA" sz="2200" dirty="0">
                <a:latin typeface="Calibri" panose="020F0502020204030204" pitchFamily="34" charset="0"/>
                <a:ea typeface="Calibri"/>
                <a:cs typeface="Calibri" panose="020F0502020204030204" pitchFamily="34" charset="0"/>
              </a:rPr>
              <a:t>Par exemple :</a:t>
            </a:r>
          </a:p>
          <a:p>
            <a:endParaRPr lang="en-US" sz="2200" dirty="0">
              <a:latin typeface="Calibri" panose="020F0502020204030204" pitchFamily="34" charset="0"/>
              <a:ea typeface="Calibri" panose="020F0502020204030204" pitchFamily="34" charset="0"/>
              <a:cs typeface="Calibri" panose="020F0502020204030204" pitchFamily="34" charset="0"/>
            </a:endParaRPr>
          </a:p>
          <a:p>
            <a:r>
              <a:rPr lang="fr-CA" sz="2200" dirty="0">
                <a:latin typeface="Calibri" panose="020F0502020204030204" pitchFamily="34" charset="0"/>
                <a:ea typeface="Calibri"/>
                <a:cs typeface="Calibri" panose="020F0502020204030204" pitchFamily="34" charset="0"/>
              </a:rPr>
              <a:t>Les Canadiens célèbrent </a:t>
            </a:r>
            <a:r>
              <a:rPr lang="fr-CA" sz="2200" b="1" dirty="0">
                <a:latin typeface="Calibri" panose="020F0502020204030204" pitchFamily="34" charset="0"/>
                <a:ea typeface="Calibri"/>
                <a:cs typeface="Calibri" panose="020F0502020204030204" pitchFamily="34" charset="0"/>
              </a:rPr>
              <a:t>la fête du Canada</a:t>
            </a:r>
            <a:r>
              <a:rPr lang="fr-CA" sz="2200" dirty="0">
                <a:latin typeface="Calibri" panose="020F0502020204030204" pitchFamily="34" charset="0"/>
                <a:ea typeface="Calibri"/>
                <a:cs typeface="Calibri" panose="020F0502020204030204" pitchFamily="34" charset="0"/>
              </a:rPr>
              <a:t> le 1</a:t>
            </a:r>
            <a:r>
              <a:rPr lang="fr-CA" sz="2200" baseline="30000" dirty="0">
                <a:latin typeface="Calibri" panose="020F0502020204030204" pitchFamily="34" charset="0"/>
                <a:ea typeface="Calibri"/>
                <a:cs typeface="Calibri" panose="020F0502020204030204" pitchFamily="34" charset="0"/>
              </a:rPr>
              <a:t>er</a:t>
            </a:r>
            <a:r>
              <a:rPr lang="fr-CA" sz="2200" dirty="0">
                <a:latin typeface="Calibri" panose="020F0502020204030204" pitchFamily="34" charset="0"/>
                <a:ea typeface="Calibri"/>
                <a:cs typeface="Calibri" panose="020F0502020204030204" pitchFamily="34" charset="0"/>
              </a:rPr>
              <a:t> juillet de chaque année. </a:t>
            </a:r>
          </a:p>
          <a:p>
            <a:endParaRPr lang="en-US" sz="2200"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17" name="Pensées 3">
            <a:extLst>
              <a:ext uri="{FF2B5EF4-FFF2-40B4-BE49-F238E27FC236}">
                <a16:creationId xmlns:a16="http://schemas.microsoft.com/office/drawing/2014/main" id="{A1BCC45D-BABE-DAC4-55D8-627F6B16008B}"/>
              </a:ext>
            </a:extLst>
          </p:cNvPr>
          <p:cNvSpPr/>
          <p:nvPr/>
        </p:nvSpPr>
        <p:spPr>
          <a:xfrm>
            <a:off x="4580600" y="1582341"/>
            <a:ext cx="8115300" cy="5100399"/>
          </a:xfrm>
          <a:prstGeom prst="cloudCallout">
            <a:avLst>
              <a:gd name="adj1" fmla="val -31985"/>
              <a:gd name="adj2" fmla="val 58909"/>
            </a:avLst>
          </a:prstGeom>
          <a:solidFill>
            <a:schemeClr val="bg1">
              <a:lumMod val="85000"/>
              <a:alpha val="6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194" name="Picture 2" descr="Image du drapeau canadien.">
            <a:extLst>
              <a:ext uri="{FF2B5EF4-FFF2-40B4-BE49-F238E27FC236}">
                <a16:creationId xmlns:a16="http://schemas.microsoft.com/office/drawing/2014/main" id="{429C74CB-DB36-A6C7-FC56-874BF28FEF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3650" y="1636657"/>
            <a:ext cx="2645986" cy="1322994"/>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Affiche de la fête du Canada sur laquelle est écrite « Bonne fête du Canada! »  ">
            <a:extLst>
              <a:ext uri="{FF2B5EF4-FFF2-40B4-BE49-F238E27FC236}">
                <a16:creationId xmlns:a16="http://schemas.microsoft.com/office/drawing/2014/main" id="{4B014A8E-329A-904A-1678-A4FF2C7641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42494" y="2066234"/>
            <a:ext cx="1933575" cy="2501929"/>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Photo de feux d’artifice lors de la fête du Canada à Ottawa.">
            <a:extLst>
              <a:ext uri="{FF2B5EF4-FFF2-40B4-BE49-F238E27FC236}">
                <a16:creationId xmlns:a16="http://schemas.microsoft.com/office/drawing/2014/main" id="{1CEC83D2-ABDB-F513-AA79-88CB2107F0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86270" y="3094209"/>
            <a:ext cx="2503961" cy="167059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9F89043-8341-0E1D-6ADB-E209CF5EC747}"/>
              </a:ext>
            </a:extLst>
          </p:cNvPr>
          <p:cNvSpPr txBox="1">
            <a:spLocks/>
          </p:cNvSpPr>
          <p:nvPr/>
        </p:nvSpPr>
        <p:spPr>
          <a:xfrm>
            <a:off x="839788" y="355600"/>
            <a:ext cx="10608500" cy="5334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dirty="0"/>
              <a:t>Les pays se souviennent aussi de choses importantes!</a:t>
            </a:r>
          </a:p>
        </p:txBody>
      </p:sp>
    </p:spTree>
    <p:extLst>
      <p:ext uri="{BB962C8B-B14F-4D97-AF65-F5344CB8AC3E}">
        <p14:creationId xmlns:p14="http://schemas.microsoft.com/office/powerpoint/2010/main" val="3965926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51E3980-19D7-8E00-C180-BEE9EE43AE4B}"/>
            </a:ext>
          </a:extLst>
        </p:cNvPr>
        <p:cNvGrpSpPr/>
        <p:nvPr/>
      </p:nvGrpSpPr>
      <p:grpSpPr>
        <a:xfrm>
          <a:off x="0" y="0"/>
          <a:ext cx="0" cy="0"/>
          <a:chOff x="0" y="0"/>
          <a:chExt cx="0" cy="0"/>
        </a:xfrm>
      </p:grpSpPr>
      <p:sp>
        <p:nvSpPr>
          <p:cNvPr id="3" name="Pensées 3">
            <a:extLst>
              <a:ext uri="{FF2B5EF4-FFF2-40B4-BE49-F238E27FC236}">
                <a16:creationId xmlns:a16="http://schemas.microsoft.com/office/drawing/2014/main" id="{3247D475-3B81-D43D-847A-AECFC631E74E}"/>
              </a:ext>
            </a:extLst>
          </p:cNvPr>
          <p:cNvSpPr/>
          <p:nvPr/>
        </p:nvSpPr>
        <p:spPr>
          <a:xfrm>
            <a:off x="4076700" y="878800"/>
            <a:ext cx="8115300" cy="5100399"/>
          </a:xfrm>
          <a:prstGeom prst="cloudCallout">
            <a:avLst>
              <a:gd name="adj1" fmla="val -31985"/>
              <a:gd name="adj2" fmla="val 58909"/>
            </a:avLst>
          </a:prstGeom>
          <a:solidFill>
            <a:schemeClr val="bg1">
              <a:lumMod val="85000"/>
              <a:alpha val="6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TextBox 15">
            <a:extLst>
              <a:ext uri="{FF2B5EF4-FFF2-40B4-BE49-F238E27FC236}">
                <a16:creationId xmlns:a16="http://schemas.microsoft.com/office/drawing/2014/main" id="{7C39220C-3374-5116-EE6F-37F0BB812E69}"/>
              </a:ext>
            </a:extLst>
          </p:cNvPr>
          <p:cNvSpPr txBox="1"/>
          <p:nvPr/>
        </p:nvSpPr>
        <p:spPr>
          <a:xfrm>
            <a:off x="839788" y="1216080"/>
            <a:ext cx="5607904" cy="4431983"/>
          </a:xfrm>
          <a:prstGeom prst="rect">
            <a:avLst/>
          </a:prstGeom>
          <a:noFill/>
        </p:spPr>
        <p:txBody>
          <a:bodyPr wrap="square" rtlCol="0">
            <a:spAutoFit/>
          </a:bodyPr>
          <a:lstStyle/>
          <a:p>
            <a:endParaRPr lang="en-US" dirty="0"/>
          </a:p>
          <a:p>
            <a:r>
              <a:rPr lang="fr-CA" sz="2200" dirty="0">
                <a:latin typeface="Calibri" panose="020F0502020204030204" pitchFamily="34" charset="0"/>
                <a:ea typeface="Calibri"/>
                <a:cs typeface="Calibri" panose="020F0502020204030204" pitchFamily="34" charset="0"/>
              </a:rPr>
              <a:t>Le </a:t>
            </a:r>
            <a:r>
              <a:rPr lang="fr-CA" sz="2200" b="1" dirty="0">
                <a:latin typeface="Calibri" panose="020F0502020204030204" pitchFamily="34" charset="0"/>
                <a:ea typeface="Calibri"/>
                <a:cs typeface="Calibri" panose="020F0502020204030204" pitchFamily="34" charset="0"/>
              </a:rPr>
              <a:t>jour du Souvenir</a:t>
            </a:r>
            <a:r>
              <a:rPr lang="fr-CA" sz="2200" dirty="0">
                <a:latin typeface="Calibri" panose="020F0502020204030204" pitchFamily="34" charset="0"/>
                <a:ea typeface="Calibri"/>
                <a:cs typeface="Calibri" panose="020F0502020204030204" pitchFamily="34" charset="0"/>
              </a:rPr>
              <a:t> est un jour spécial qui nous aide à nous souvenir.</a:t>
            </a:r>
          </a:p>
          <a:p>
            <a:endParaRPr lang="en-US" sz="2200" dirty="0">
              <a:latin typeface="Calibri" panose="020F0502020204030204" pitchFamily="34" charset="0"/>
              <a:ea typeface="Calibri" panose="020F0502020204030204" pitchFamily="34" charset="0"/>
              <a:cs typeface="Calibri" panose="020F0502020204030204" pitchFamily="34" charset="0"/>
            </a:endParaRPr>
          </a:p>
          <a:p>
            <a:r>
              <a:rPr lang="fr-CA" sz="2200" dirty="0">
                <a:latin typeface="Calibri" panose="020F0502020204030204" pitchFamily="34" charset="0"/>
                <a:ea typeface="Calibri"/>
                <a:cs typeface="Calibri" panose="020F0502020204030204" pitchFamily="34" charset="0"/>
              </a:rPr>
              <a:t>Ce jour est célébré chaque année le </a:t>
            </a:r>
            <a:r>
              <a:rPr lang="fr-CA" sz="2200" b="1" dirty="0">
                <a:latin typeface="Calibri" panose="020F0502020204030204" pitchFamily="34" charset="0"/>
                <a:ea typeface="Calibri"/>
                <a:cs typeface="Calibri" panose="020F0502020204030204" pitchFamily="34" charset="0"/>
              </a:rPr>
              <a:t>11 novembre</a:t>
            </a:r>
            <a:r>
              <a:rPr lang="fr-CA" sz="2200" dirty="0">
                <a:latin typeface="Calibri" panose="020F0502020204030204" pitchFamily="34" charset="0"/>
                <a:ea typeface="Calibri"/>
                <a:cs typeface="Calibri" panose="020F0502020204030204" pitchFamily="34" charset="0"/>
              </a:rPr>
              <a:t>. </a:t>
            </a:r>
          </a:p>
          <a:p>
            <a:endParaRPr lang="en-US" sz="2200" dirty="0">
              <a:latin typeface="Calibri" panose="020F0502020204030204" pitchFamily="34" charset="0"/>
              <a:ea typeface="Calibri" panose="020F0502020204030204" pitchFamily="34" charset="0"/>
              <a:cs typeface="Calibri" panose="020F0502020204030204" pitchFamily="34" charset="0"/>
            </a:endParaRPr>
          </a:p>
          <a:p>
            <a:r>
              <a:rPr lang="fr-CA" sz="2200" dirty="0">
                <a:latin typeface="Calibri" panose="020F0502020204030204" pitchFamily="34" charset="0"/>
                <a:ea typeface="Calibri"/>
                <a:cs typeface="Calibri" panose="020F0502020204030204" pitchFamily="34" charset="0"/>
              </a:rPr>
              <a:t>Cette journée nous aide à nous souvenir des personnes qui ont servi dans l’Armée canadienne et à les remercier. </a:t>
            </a:r>
          </a:p>
          <a:p>
            <a:endParaRPr lang="en-US" sz="2200" dirty="0">
              <a:latin typeface="Calibri" panose="020F0502020204030204" pitchFamily="34" charset="0"/>
              <a:ea typeface="Calibri" panose="020F0502020204030204" pitchFamily="34" charset="0"/>
              <a:cs typeface="Calibri" panose="020F0502020204030204" pitchFamily="34" charset="0"/>
            </a:endParaRPr>
          </a:p>
          <a:p>
            <a:r>
              <a:rPr lang="fr-CA" sz="2200" dirty="0">
                <a:latin typeface="Calibri" panose="020F0502020204030204" pitchFamily="34" charset="0"/>
                <a:ea typeface="Calibri"/>
                <a:cs typeface="Calibri" panose="020F0502020204030204" pitchFamily="34" charset="0"/>
              </a:rPr>
              <a:t>L’une des façons de nous souvenir est de porter un </a:t>
            </a:r>
            <a:r>
              <a:rPr lang="fr-CA" sz="2200" b="1" dirty="0">
                <a:latin typeface="Calibri" panose="020F0502020204030204" pitchFamily="34" charset="0"/>
                <a:ea typeface="Calibri"/>
                <a:cs typeface="Calibri" panose="020F0502020204030204" pitchFamily="34" charset="0"/>
              </a:rPr>
              <a:t>coquelicot</a:t>
            </a:r>
            <a:r>
              <a:rPr lang="fr-CA" sz="2200" dirty="0">
                <a:latin typeface="Calibri" panose="020F0502020204030204" pitchFamily="34" charset="0"/>
                <a:ea typeface="Calibri"/>
                <a:cs typeface="Calibri" panose="020F0502020204030204" pitchFamily="34" charset="0"/>
              </a:rPr>
              <a:t>! </a:t>
            </a:r>
          </a:p>
        </p:txBody>
      </p:sp>
      <p:pic>
        <p:nvPicPr>
          <p:cNvPr id="1026" name="Picture 2" descr="Image animée de la date du 11 novembre sur un calendrier.">
            <a:extLst>
              <a:ext uri="{FF2B5EF4-FFF2-40B4-BE49-F238E27FC236}">
                <a16:creationId xmlns:a16="http://schemas.microsoft.com/office/drawing/2014/main" id="{F6E78D69-AD18-1AE3-3672-3C39D59BBD8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70" t="-5973" r="470" b="8019"/>
          <a:stretch>
            <a:fillRect/>
          </a:stretch>
        </p:blipFill>
        <p:spPr bwMode="auto">
          <a:xfrm>
            <a:off x="7807952" y="3893451"/>
            <a:ext cx="2418596" cy="260894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hotographie d’un coquelicot porté sur une veste en jeans.">
            <a:extLst>
              <a:ext uri="{FF2B5EF4-FFF2-40B4-BE49-F238E27FC236}">
                <a16:creationId xmlns:a16="http://schemas.microsoft.com/office/drawing/2014/main" id="{6B46EBFB-02DB-A503-BD81-64995EF245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84307" y="1163462"/>
            <a:ext cx="5059072" cy="264547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124B390-6C9A-05F5-33F4-A143C17AA8D2}"/>
              </a:ext>
            </a:extLst>
          </p:cNvPr>
          <p:cNvSpPr txBox="1">
            <a:spLocks/>
          </p:cNvSpPr>
          <p:nvPr/>
        </p:nvSpPr>
        <p:spPr>
          <a:xfrm>
            <a:off x="839788" y="355600"/>
            <a:ext cx="10608500" cy="5334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a:t>Une journée spéciale pour se souvenir</a:t>
            </a:r>
          </a:p>
        </p:txBody>
      </p:sp>
    </p:spTree>
    <p:extLst>
      <p:ext uri="{BB962C8B-B14F-4D97-AF65-F5344CB8AC3E}">
        <p14:creationId xmlns:p14="http://schemas.microsoft.com/office/powerpoint/2010/main" val="152090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8512CC7-DB0E-A134-6776-C1EB1225836F}"/>
            </a:ext>
          </a:extLst>
        </p:cNvPr>
        <p:cNvGrpSpPr/>
        <p:nvPr/>
      </p:nvGrpSpPr>
      <p:grpSpPr>
        <a:xfrm>
          <a:off x="0" y="0"/>
          <a:ext cx="0" cy="0"/>
          <a:chOff x="0" y="0"/>
          <a:chExt cx="0" cy="0"/>
        </a:xfrm>
      </p:grpSpPr>
      <p:sp>
        <p:nvSpPr>
          <p:cNvPr id="16" name="TextBox 15">
            <a:extLst>
              <a:ext uri="{FF2B5EF4-FFF2-40B4-BE49-F238E27FC236}">
                <a16:creationId xmlns:a16="http://schemas.microsoft.com/office/drawing/2014/main" id="{13DE877C-06AE-EC7F-EEFD-007180370C02}"/>
              </a:ext>
            </a:extLst>
          </p:cNvPr>
          <p:cNvSpPr txBox="1"/>
          <p:nvPr/>
        </p:nvSpPr>
        <p:spPr>
          <a:xfrm>
            <a:off x="839788" y="1109568"/>
            <a:ext cx="3959351" cy="5724644"/>
          </a:xfrm>
          <a:prstGeom prst="rect">
            <a:avLst/>
          </a:prstGeom>
          <a:noFill/>
        </p:spPr>
        <p:txBody>
          <a:bodyPr wrap="square" rtlCol="0">
            <a:spAutoFit/>
          </a:bodyPr>
          <a:lstStyle/>
          <a:p>
            <a:endParaRPr lang="en-US" dirty="0"/>
          </a:p>
          <a:p>
            <a:r>
              <a:rPr lang="fr-CA" sz="2200" dirty="0">
                <a:latin typeface="Calibri" panose="020F0502020204030204" pitchFamily="34" charset="0"/>
                <a:ea typeface="Calibri"/>
                <a:cs typeface="Calibri" panose="020F0502020204030204" pitchFamily="34" charset="0"/>
              </a:rPr>
              <a:t>Un </a:t>
            </a:r>
            <a:r>
              <a:rPr lang="fr-CA" sz="2200" b="1" dirty="0">
                <a:latin typeface="Calibri" panose="020F0502020204030204" pitchFamily="34" charset="0"/>
                <a:ea typeface="Calibri"/>
                <a:cs typeface="Calibri" panose="020F0502020204030204" pitchFamily="34" charset="0"/>
              </a:rPr>
              <a:t>monument commémoratif</a:t>
            </a:r>
            <a:r>
              <a:rPr lang="fr-CA" sz="2200" dirty="0">
                <a:latin typeface="Calibri" panose="020F0502020204030204" pitchFamily="34" charset="0"/>
                <a:ea typeface="Calibri"/>
                <a:cs typeface="Calibri" panose="020F0502020204030204" pitchFamily="34" charset="0"/>
              </a:rPr>
              <a:t> est un endroit spécial qui nous aide à nous souvenir.</a:t>
            </a:r>
          </a:p>
          <a:p>
            <a:endParaRPr lang="en-US" sz="2200" dirty="0">
              <a:latin typeface="Calibri" panose="020F0502020204030204" pitchFamily="34" charset="0"/>
              <a:ea typeface="Calibri" panose="020F0502020204030204" pitchFamily="34" charset="0"/>
              <a:cs typeface="Calibri" panose="020F0502020204030204" pitchFamily="34" charset="0"/>
            </a:endParaRPr>
          </a:p>
          <a:p>
            <a:r>
              <a:rPr lang="fr-CA" sz="2200" dirty="0">
                <a:latin typeface="Calibri" panose="020F0502020204030204" pitchFamily="34" charset="0"/>
                <a:ea typeface="Calibri"/>
                <a:cs typeface="Calibri" panose="020F0502020204030204" pitchFamily="34" charset="0"/>
              </a:rPr>
              <a:t>Nous visitons des monuments commémoratifs pour </a:t>
            </a:r>
            <a:r>
              <a:rPr lang="fr-CA" sz="2200" b="1" dirty="0">
                <a:latin typeface="Calibri" panose="020F0502020204030204" pitchFamily="34" charset="0"/>
                <a:ea typeface="Calibri"/>
                <a:cs typeface="Calibri" panose="020F0502020204030204" pitchFamily="34" charset="0"/>
              </a:rPr>
              <a:t>nous souvenir de personnes courageuses</a:t>
            </a:r>
            <a:r>
              <a:rPr lang="fr-CA" sz="2200" dirty="0">
                <a:latin typeface="Calibri" panose="020F0502020204030204" pitchFamily="34" charset="0"/>
                <a:ea typeface="Calibri"/>
                <a:cs typeface="Calibri" panose="020F0502020204030204" pitchFamily="34" charset="0"/>
              </a:rPr>
              <a:t> et d’</a:t>
            </a:r>
            <a:r>
              <a:rPr lang="fr-CA" sz="2200" b="1" dirty="0">
                <a:latin typeface="Calibri" panose="020F0502020204030204" pitchFamily="34" charset="0"/>
                <a:ea typeface="Calibri"/>
                <a:cs typeface="Calibri" panose="020F0502020204030204" pitchFamily="34" charset="0"/>
              </a:rPr>
              <a:t>événements</a:t>
            </a:r>
            <a:r>
              <a:rPr lang="fr-CA" sz="2200" dirty="0">
                <a:latin typeface="Calibri" panose="020F0502020204030204" pitchFamily="34" charset="0"/>
                <a:ea typeface="Calibri"/>
                <a:cs typeface="Calibri" panose="020F0502020204030204" pitchFamily="34" charset="0"/>
              </a:rPr>
              <a:t> </a:t>
            </a:r>
            <a:r>
              <a:rPr lang="fr-CA" sz="2200" b="1" dirty="0">
                <a:latin typeface="Calibri" panose="020F0502020204030204" pitchFamily="34" charset="0"/>
                <a:ea typeface="Calibri"/>
                <a:cs typeface="Calibri" panose="020F0502020204030204" pitchFamily="34" charset="0"/>
              </a:rPr>
              <a:t>importants</a:t>
            </a:r>
            <a:r>
              <a:rPr lang="fr-CA" sz="2200" dirty="0">
                <a:latin typeface="Calibri" panose="020F0502020204030204" pitchFamily="34" charset="0"/>
                <a:ea typeface="Calibri"/>
                <a:cs typeface="Calibri" panose="020F0502020204030204" pitchFamily="34" charset="0"/>
              </a:rPr>
              <a:t>.</a:t>
            </a:r>
          </a:p>
          <a:p>
            <a:endParaRPr lang="en-US" sz="2200" dirty="0">
              <a:latin typeface="Calibri" panose="020F0502020204030204" pitchFamily="34" charset="0"/>
              <a:ea typeface="Calibri" panose="020F0502020204030204" pitchFamily="34" charset="0"/>
              <a:cs typeface="Calibri" panose="020F0502020204030204" pitchFamily="34" charset="0"/>
            </a:endParaRPr>
          </a:p>
          <a:p>
            <a:r>
              <a:rPr lang="fr-CA" sz="2200" dirty="0">
                <a:latin typeface="Calibri" panose="020F0502020204030204" pitchFamily="34" charset="0"/>
                <a:ea typeface="Calibri"/>
                <a:cs typeface="Calibri" panose="020F0502020204030204" pitchFamily="34" charset="0"/>
              </a:rPr>
              <a:t>Chaque monument commémoratif </a:t>
            </a:r>
            <a:r>
              <a:rPr lang="fr-CA" sz="2200" b="1" dirty="0">
                <a:latin typeface="Calibri" panose="020F0502020204030204" pitchFamily="34" charset="0"/>
                <a:ea typeface="Calibri"/>
                <a:cs typeface="Calibri" panose="020F0502020204030204" pitchFamily="34" charset="0"/>
              </a:rPr>
              <a:t>raconte une histoire </a:t>
            </a:r>
            <a:r>
              <a:rPr lang="fr-CA" sz="2200" dirty="0">
                <a:latin typeface="Calibri" panose="020F0502020204030204" pitchFamily="34" charset="0"/>
                <a:ea typeface="Calibri"/>
                <a:cs typeface="Calibri" panose="020F0502020204030204" pitchFamily="34" charset="0"/>
              </a:rPr>
              <a:t>au sujet des personnes ou de l’événement qu’il commémore.</a:t>
            </a:r>
          </a:p>
          <a:p>
            <a:endParaRPr lang="en-US" dirty="0"/>
          </a:p>
        </p:txBody>
      </p:sp>
      <p:sp>
        <p:nvSpPr>
          <p:cNvPr id="17" name="Pensées 3">
            <a:extLst>
              <a:ext uri="{FF2B5EF4-FFF2-40B4-BE49-F238E27FC236}">
                <a16:creationId xmlns:a16="http://schemas.microsoft.com/office/drawing/2014/main" id="{A6EC0878-AA5B-0F25-2A47-55F5CEBC7B87}"/>
              </a:ext>
            </a:extLst>
          </p:cNvPr>
          <p:cNvSpPr/>
          <p:nvPr/>
        </p:nvSpPr>
        <p:spPr>
          <a:xfrm>
            <a:off x="4337957" y="889000"/>
            <a:ext cx="8115300" cy="5100399"/>
          </a:xfrm>
          <a:prstGeom prst="cloudCallout">
            <a:avLst>
              <a:gd name="adj1" fmla="val -31985"/>
              <a:gd name="adj2" fmla="val 58909"/>
            </a:avLst>
          </a:prstGeom>
          <a:solidFill>
            <a:schemeClr val="bg1">
              <a:lumMod val="85000"/>
              <a:alpha val="6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1" descr="Illustration animée d’un groupe de personnes et de vétérans rassemblés autour d’un Monument commémoratif de guerre lors du jour du Souvenir. Des couronnes ont été déposées au bas du Monument. ">
            <a:extLst>
              <a:ext uri="{FF2B5EF4-FFF2-40B4-BE49-F238E27FC236}">
                <a16:creationId xmlns:a16="http://schemas.microsoft.com/office/drawing/2014/main" id="{B8607B71-15F6-0553-991E-974AFEB89D93}"/>
              </a:ext>
            </a:extLst>
          </p:cNvPr>
          <p:cNvPicPr>
            <a:picLocks noChangeAspect="1"/>
          </p:cNvPicPr>
          <p:nvPr/>
        </p:nvPicPr>
        <p:blipFill rotWithShape="1">
          <a:blip r:embed="rId4">
            <a:extLst>
              <a:ext uri="{28A0092B-C50C-407E-A947-70E740481C1C}">
                <a14:useLocalDpi xmlns:a14="http://schemas.microsoft.com/office/drawing/2010/main" val="0"/>
              </a:ext>
            </a:extLst>
          </a:blip>
          <a:srcRect l="4332" t="35035" r="2813" b="14998"/>
          <a:stretch>
            <a:fillRect/>
          </a:stretch>
        </p:blipFill>
        <p:spPr bwMode="auto">
          <a:xfrm>
            <a:off x="5970160" y="1792224"/>
            <a:ext cx="4654296" cy="3273552"/>
          </a:xfrm>
          <a:prstGeom prst="rect">
            <a:avLst/>
          </a:prstGeom>
          <a:ln>
            <a:noFill/>
          </a:ln>
          <a:extLst>
            <a:ext uri="{53640926-AAD7-44D8-BBD7-CCE9431645EC}">
              <a14:shadowObscured xmlns:a14="http://schemas.microsoft.com/office/drawing/2010/main"/>
            </a:ext>
          </a:extLst>
        </p:spPr>
      </p:pic>
      <p:sp>
        <p:nvSpPr>
          <p:cNvPr id="5" name="Title 1">
            <a:extLst>
              <a:ext uri="{FF2B5EF4-FFF2-40B4-BE49-F238E27FC236}">
                <a16:creationId xmlns:a16="http://schemas.microsoft.com/office/drawing/2014/main" id="{45322937-686D-A650-470B-859607E68601}"/>
              </a:ext>
            </a:extLst>
          </p:cNvPr>
          <p:cNvSpPr txBox="1">
            <a:spLocks/>
          </p:cNvSpPr>
          <p:nvPr/>
        </p:nvSpPr>
        <p:spPr>
          <a:xfrm>
            <a:off x="839788" y="355600"/>
            <a:ext cx="10608500" cy="5334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a:t>Un endroit spécial pour se souvenir</a:t>
            </a:r>
          </a:p>
        </p:txBody>
      </p:sp>
    </p:spTree>
    <p:extLst>
      <p:ext uri="{BB962C8B-B14F-4D97-AF65-F5344CB8AC3E}">
        <p14:creationId xmlns:p14="http://schemas.microsoft.com/office/powerpoint/2010/main" val="6933907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5EC1113F-5F98-B53B-AF82-763E19B58EB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128F6F7-BA67-8360-C2B5-2238DD1A08D6}"/>
              </a:ext>
            </a:extLst>
          </p:cNvPr>
          <p:cNvSpPr txBox="1"/>
          <p:nvPr/>
        </p:nvSpPr>
        <p:spPr>
          <a:xfrm>
            <a:off x="843328" y="0"/>
            <a:ext cx="10763250" cy="954107"/>
          </a:xfrm>
          <a:prstGeom prst="rect">
            <a:avLst/>
          </a:prstGeom>
          <a:noFill/>
        </p:spPr>
        <p:txBody>
          <a:bodyPr wrap="square" rtlCol="0">
            <a:spAutoFit/>
          </a:bodyPr>
          <a:lstStyle/>
          <a:p>
            <a:pPr algn="ctr"/>
            <a:r>
              <a:rPr lang="fr-CA" sz="2800" b="1" dirty="0"/>
              <a:t>Regardons une vidéo pour en apprendre davantage sur les monuments commémoratifs!</a:t>
            </a:r>
          </a:p>
        </p:txBody>
      </p:sp>
      <p:pic>
        <p:nvPicPr>
          <p:cNvPr id="4" name="Online Media 3" descr="Capture d’écran de la vidéo : Chaque monument commémoratif raconte une histoire. L’illustration montre Pax le mouton et Gandi le chien. ">
            <a:hlinkClick r:id="" action="ppaction://media"/>
            <a:extLst>
              <a:ext uri="{FF2B5EF4-FFF2-40B4-BE49-F238E27FC236}">
                <a16:creationId xmlns:a16="http://schemas.microsoft.com/office/drawing/2014/main" id="{322F7829-B62D-17FD-83F7-D7EEBDCF7570}"/>
              </a:ext>
            </a:extLst>
          </p:cNvPr>
          <p:cNvPicPr>
            <a:picLocks noRot="1" noChangeAspect="1"/>
          </p:cNvPicPr>
          <p:nvPr>
            <a:videoFile r:link="rId1"/>
          </p:nvPr>
        </p:nvPicPr>
        <p:blipFill>
          <a:blip r:embed="rId5"/>
          <a:stretch>
            <a:fillRect/>
          </a:stretch>
        </p:blipFill>
        <p:spPr>
          <a:xfrm>
            <a:off x="1144953" y="991543"/>
            <a:ext cx="10160000" cy="5740400"/>
          </a:xfrm>
          <a:prstGeom prst="rect">
            <a:avLst/>
          </a:prstGeom>
        </p:spPr>
      </p:pic>
    </p:spTree>
    <p:extLst>
      <p:ext uri="{BB962C8B-B14F-4D97-AF65-F5344CB8AC3E}">
        <p14:creationId xmlns:p14="http://schemas.microsoft.com/office/powerpoint/2010/main" val="1157231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178A2AA-F01A-5615-2E43-2180375A1839}"/>
            </a:ext>
          </a:extLst>
        </p:cNvPr>
        <p:cNvGrpSpPr/>
        <p:nvPr/>
      </p:nvGrpSpPr>
      <p:grpSpPr>
        <a:xfrm>
          <a:off x="0" y="0"/>
          <a:ext cx="0" cy="0"/>
          <a:chOff x="0" y="0"/>
          <a:chExt cx="0" cy="0"/>
        </a:xfrm>
      </p:grpSpPr>
      <p:sp>
        <p:nvSpPr>
          <p:cNvPr id="16" name="TextBox 15">
            <a:extLst>
              <a:ext uri="{FF2B5EF4-FFF2-40B4-BE49-F238E27FC236}">
                <a16:creationId xmlns:a16="http://schemas.microsoft.com/office/drawing/2014/main" id="{53F4D552-755D-37E1-65FF-0B23C0F91528}"/>
              </a:ext>
            </a:extLst>
          </p:cNvPr>
          <p:cNvSpPr txBox="1"/>
          <p:nvPr/>
        </p:nvSpPr>
        <p:spPr>
          <a:xfrm>
            <a:off x="482741" y="665396"/>
            <a:ext cx="5924104" cy="5204502"/>
          </a:xfrm>
          <a:prstGeom prst="rect">
            <a:avLst/>
          </a:prstGeom>
          <a:noFill/>
        </p:spPr>
        <p:txBody>
          <a:bodyPr wrap="square" rtlCol="0">
            <a:spAutoFit/>
          </a:bodyPr>
          <a:lstStyle/>
          <a:p>
            <a:pPr marL="57150" lvl="0">
              <a:lnSpc>
                <a:spcPct val="90000"/>
              </a:lnSpc>
              <a:spcAft>
                <a:spcPts val="600"/>
              </a:spcAft>
            </a:pPr>
            <a:r>
              <a:rPr lang="fr-CA" sz="2400" dirty="0">
                <a:latin typeface="Calibri" panose="020F0502020204030204" pitchFamily="34" charset="0"/>
                <a:ea typeface="Calibri"/>
                <a:cs typeface="Calibri" panose="020F0502020204030204" pitchFamily="34" charset="0"/>
              </a:rPr>
              <a:t>Les monuments commémoratifs nous aident à nous souvenir de personnes et d’événements</a:t>
            </a:r>
            <a:r>
              <a:rPr lang="fr-CA" sz="2400" b="1" dirty="0">
                <a:latin typeface="Calibri" panose="020F0502020204030204" pitchFamily="34" charset="0"/>
                <a:ea typeface="Calibri"/>
                <a:cs typeface="Calibri" panose="020F0502020204030204" pitchFamily="34" charset="0"/>
              </a:rPr>
              <a:t> </a:t>
            </a:r>
            <a:r>
              <a:rPr lang="fr-CA" sz="2400" dirty="0">
                <a:latin typeface="Calibri" panose="020F0502020204030204" pitchFamily="34" charset="0"/>
                <a:ea typeface="Calibri"/>
                <a:cs typeface="Calibri" panose="020F0502020204030204" pitchFamily="34" charset="0"/>
              </a:rPr>
              <a:t>importants.</a:t>
            </a:r>
          </a:p>
          <a:p>
            <a:pPr marL="57150" lvl="0">
              <a:lnSpc>
                <a:spcPct val="90000"/>
              </a:lnSpc>
              <a:spcAft>
                <a:spcPts val="600"/>
              </a:spcAft>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57150" lvl="0">
              <a:lnSpc>
                <a:spcPct val="90000"/>
              </a:lnSpc>
              <a:spcAft>
                <a:spcPts val="600"/>
              </a:spcAft>
            </a:pPr>
            <a:r>
              <a:rPr lang="fr-CA" sz="2400" dirty="0">
                <a:latin typeface="Calibri" panose="020F0502020204030204" pitchFamily="34" charset="0"/>
                <a:ea typeface="Calibri"/>
                <a:cs typeface="Calibri" panose="020F0502020204030204" pitchFamily="34" charset="0"/>
              </a:rPr>
              <a:t>Ils se présentent sous diverses formes et tailles. </a:t>
            </a:r>
          </a:p>
          <a:p>
            <a:pPr marL="57150" lvl="0">
              <a:lnSpc>
                <a:spcPct val="90000"/>
              </a:lnSpc>
              <a:spcAft>
                <a:spcPts val="600"/>
              </a:spcAft>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57150" lvl="0">
              <a:lnSpc>
                <a:spcPct val="90000"/>
              </a:lnSpc>
              <a:spcAft>
                <a:spcPts val="600"/>
              </a:spcAft>
            </a:pPr>
            <a:r>
              <a:rPr lang="fr-CA" sz="2400" dirty="0">
                <a:latin typeface="Calibri" panose="020F0502020204030204" pitchFamily="34" charset="0"/>
                <a:ea typeface="Calibri"/>
                <a:cs typeface="Calibri" panose="020F0502020204030204" pitchFamily="34" charset="0"/>
              </a:rPr>
              <a:t>Chaque monument commémoratif raconte une histoire différente.</a:t>
            </a:r>
          </a:p>
          <a:p>
            <a:pPr marL="57150" lvl="0">
              <a:lnSpc>
                <a:spcPct val="90000"/>
              </a:lnSpc>
              <a:spcAft>
                <a:spcPts val="600"/>
              </a:spcAft>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57150" lvl="0">
              <a:lnSpc>
                <a:spcPct val="90000"/>
              </a:lnSpc>
              <a:spcAft>
                <a:spcPts val="600"/>
              </a:spcAft>
            </a:pPr>
            <a:r>
              <a:rPr lang="fr-CA" sz="2400" dirty="0">
                <a:latin typeface="Calibri" panose="020F0502020204030204" pitchFamily="34" charset="0"/>
                <a:ea typeface="Calibri"/>
                <a:cs typeface="Calibri" panose="020F0502020204030204" pitchFamily="34" charset="0"/>
              </a:rPr>
              <a:t>Les monuments commémoratifs sont des endroits où nous pouvons :</a:t>
            </a:r>
          </a:p>
          <a:p>
            <a:pPr marL="342900" lvl="0" indent="-285750">
              <a:lnSpc>
                <a:spcPct val="90000"/>
              </a:lnSpc>
              <a:spcAft>
                <a:spcPts val="600"/>
              </a:spcAft>
              <a:buFont typeface="Arial" panose="020B0604020202020204" pitchFamily="34" charset="0"/>
              <a:buChar char="•"/>
            </a:pPr>
            <a:r>
              <a:rPr lang="fr-CA" sz="2400" b="1" dirty="0">
                <a:latin typeface="Calibri" panose="020F0502020204030204" pitchFamily="34" charset="0"/>
                <a:ea typeface="Calibri"/>
                <a:cs typeface="Calibri" panose="020F0502020204030204" pitchFamily="34" charset="0"/>
              </a:rPr>
              <a:t>dire merci</a:t>
            </a:r>
          </a:p>
          <a:p>
            <a:pPr marL="342900" lvl="0" indent="-285750">
              <a:lnSpc>
                <a:spcPct val="90000"/>
              </a:lnSpc>
              <a:spcAft>
                <a:spcPts val="600"/>
              </a:spcAft>
              <a:buFont typeface="Arial" panose="020B0604020202020204" pitchFamily="34" charset="0"/>
              <a:buChar char="•"/>
            </a:pPr>
            <a:r>
              <a:rPr lang="fr-CA" sz="2400" dirty="0">
                <a:latin typeface="Calibri" panose="020F0502020204030204" pitchFamily="34" charset="0"/>
                <a:ea typeface="Calibri"/>
                <a:cs typeface="Calibri" panose="020F0502020204030204" pitchFamily="34" charset="0"/>
              </a:rPr>
              <a:t>avoir des pensées empreintes de bonté</a:t>
            </a:r>
          </a:p>
          <a:p>
            <a:pPr marL="342900" lvl="0" indent="-285750">
              <a:lnSpc>
                <a:spcPct val="90000"/>
              </a:lnSpc>
              <a:spcAft>
                <a:spcPts val="600"/>
              </a:spcAft>
              <a:buFont typeface="Arial" panose="020B0604020202020204" pitchFamily="34" charset="0"/>
              <a:buChar char="•"/>
            </a:pPr>
            <a:r>
              <a:rPr lang="fr-CA" sz="2400" dirty="0">
                <a:latin typeface="Calibri" panose="020F0502020204030204" pitchFamily="34" charset="0"/>
                <a:ea typeface="Calibri"/>
                <a:cs typeface="Calibri" panose="020F0502020204030204" pitchFamily="34" charset="0"/>
              </a:rPr>
              <a:t>apprendre à aider les autres</a:t>
            </a:r>
          </a:p>
          <a:p>
            <a:pPr marL="342900" lvl="0" indent="-285750">
              <a:lnSpc>
                <a:spcPct val="90000"/>
              </a:lnSpc>
              <a:spcAft>
                <a:spcPts val="600"/>
              </a:spcAft>
              <a:buFont typeface="Arial" panose="020B0604020202020204" pitchFamily="34" charset="0"/>
              <a:buChar char="•"/>
            </a:pPr>
            <a:r>
              <a:rPr lang="fr-CA" sz="2400" dirty="0">
                <a:latin typeface="Calibri" panose="020F0502020204030204" pitchFamily="34" charset="0"/>
                <a:ea typeface="Calibri"/>
                <a:cs typeface="Calibri" panose="020F0502020204030204" pitchFamily="34" charset="0"/>
              </a:rPr>
              <a:t>nous souvenir de l’importance de la paix</a:t>
            </a:r>
          </a:p>
          <a:p>
            <a:endParaRPr lang="en-US" dirty="0"/>
          </a:p>
        </p:txBody>
      </p:sp>
      <p:pic>
        <p:nvPicPr>
          <p:cNvPr id="3" name="Picture 2" descr="Photo en couleur d’un jeune qui dépose un coquelicot lors du jour du Souvenir à la Tombe du Soldat inconnu à Ottawa. ">
            <a:extLst>
              <a:ext uri="{FF2B5EF4-FFF2-40B4-BE49-F238E27FC236}">
                <a16:creationId xmlns:a16="http://schemas.microsoft.com/office/drawing/2014/main" id="{F671A71D-BA87-3173-81BD-13E65B28CC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3" b="10160"/>
          <a:stretch>
            <a:fillRect/>
          </a:stretch>
        </p:blipFill>
        <p:spPr bwMode="auto">
          <a:xfrm>
            <a:off x="6287709" y="2216077"/>
            <a:ext cx="5666547" cy="339802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D5B2994-ED71-78FD-1895-65956145602B}"/>
              </a:ext>
            </a:extLst>
          </p:cNvPr>
          <p:cNvSpPr txBox="1">
            <a:spLocks/>
          </p:cNvSpPr>
          <p:nvPr/>
        </p:nvSpPr>
        <p:spPr>
          <a:xfrm>
            <a:off x="791750" y="231098"/>
            <a:ext cx="10608500" cy="5334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dirty="0"/>
              <a:t>Qu’avons-nous appris?</a:t>
            </a:r>
          </a:p>
        </p:txBody>
      </p:sp>
    </p:spTree>
    <p:extLst>
      <p:ext uri="{BB962C8B-B14F-4D97-AF65-F5344CB8AC3E}">
        <p14:creationId xmlns:p14="http://schemas.microsoft.com/office/powerpoint/2010/main" val="28980877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6BC59680A715A4EBFD0EC6671697294" ma:contentTypeVersion="27" ma:contentTypeDescription="Create a new document." ma:contentTypeScope="" ma:versionID="4f835cb911e84cea4b7b455e6c507dc2">
  <xsd:schema xmlns:xsd="http://www.w3.org/2001/XMLSchema" xmlns:xs="http://www.w3.org/2001/XMLSchema" xmlns:p="http://schemas.microsoft.com/office/2006/metadata/properties" xmlns:ns1="http://schemas.microsoft.com/sharepoint/v3" xmlns:ns2="d3475817-8aa0-463d-8033-9d47e24630b2" xmlns:ns3="00dae065-debf-4475-a585-7aad7dba1322" xmlns:ns4="0c8e7898-adb1-4a21-9ea0-1fd6fd513e29" targetNamespace="http://schemas.microsoft.com/office/2006/metadata/properties" ma:root="true" ma:fieldsID="462f3c24368978e00971f3fce1e08202" ns1:_="" ns2:_="" ns3:_="" ns4:_="">
    <xsd:import namespace="http://schemas.microsoft.com/sharepoint/v3"/>
    <xsd:import namespace="d3475817-8aa0-463d-8033-9d47e24630b2"/>
    <xsd:import namespace="00dae065-debf-4475-a585-7aad7dba1322"/>
    <xsd:import namespace="0c8e7898-adb1-4a21-9ea0-1fd6fd513e29"/>
    <xsd:element name="properties">
      <xsd:complexType>
        <xsd:sequence>
          <xsd:element name="documentManagement">
            <xsd:complexType>
              <xsd:all>
                <xsd:element ref="ns2:_dlc_DocId" minOccurs="0"/>
                <xsd:element ref="ns2:_dlc_DocIdUrl" minOccurs="0"/>
                <xsd:element ref="ns2:_dlc_DocIdPersistId" minOccurs="0"/>
                <xsd:element ref="ns4:GCdocsDesc" minOccurs="0"/>
                <xsd:element ref="ns4:GCdocsDescFR" minOccurs="0"/>
                <xsd:element ref="ns3:MediaServiceMetadata" minOccurs="0"/>
                <xsd:element ref="ns3:MediaServiceFastMetadata" minOccurs="0"/>
                <xsd:element ref="ns3:MediaServiceSearchPropertie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MediaServiceBillingMetadata" minOccurs="0"/>
                <xsd:element ref="ns1:_ip_UnifiedCompliancePolicyProperties" minOccurs="0"/>
                <xsd:element ref="ns1:_ip_UnifiedCompliancePolicyUIActio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3475817-8aa0-463d-8033-9d47e24630b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24" nillable="true" ma:displayName="Taxonomy Catch All Column" ma:hidden="true" ma:list="{ed2718d3-09bc-428c-852e-4caad582fe65}" ma:internalName="TaxCatchAll" ma:showField="CatchAllData" ma:web="d3475817-8aa0-463d-8033-9d47e24630b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0dae065-debf-4475-a585-7aad7dba1322" elementFormDefault="qualified">
    <xsd:import namespace="http://schemas.microsoft.com/office/2006/documentManagement/types"/>
    <xsd:import namespace="http://schemas.microsoft.com/office/infopath/2007/PartnerControls"/>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2576106-0640-4000-84dd-42f7612a6018" ma:termSetId="09814cd3-568e-fe90-9814-8d621ff8fb84" ma:anchorId="fba54fb3-c3e1-fe81-a776-ca4b69148c4d" ma:open="true" ma:isKeyword="false">
      <xsd:complexType>
        <xsd:sequence>
          <xsd:element ref="pc:Terms" minOccurs="0" maxOccurs="1"/>
        </xsd:sequence>
      </xsd:complexType>
    </xsd:element>
    <xsd:element name="MediaServiceOCR" ma:index="25" nillable="true" ma:displayName="Extracted Text" ma:internalName="MediaServiceOCR" ma:readOnly="true">
      <xsd:simpleType>
        <xsd:restriction base="dms:Note">
          <xsd:maxLength value="255"/>
        </xsd:restriction>
      </xsd:simpleType>
    </xsd:element>
    <xsd:element name="MediaServiceBillingMetadata" ma:index="26" nillable="true" ma:displayName="MediaServiceBillingMetadata" ma:hidden="true" ma:internalName="MediaServiceBillingMetadata" ma:readOnly="true">
      <xsd:simpleType>
        <xsd:restriction base="dms:Note"/>
      </xsd:simpleType>
    </xsd:element>
    <xsd:element name="MediaServiceLocation" ma:index="2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c8e7898-adb1-4a21-9ea0-1fd6fd513e29" elementFormDefault="qualified">
    <xsd:import namespace="http://schemas.microsoft.com/office/2006/documentManagement/types"/>
    <xsd:import namespace="http://schemas.microsoft.com/office/infopath/2007/PartnerControls"/>
    <xsd:element name="GCdocsDesc" ma:index="13" nillable="true" ma:displayName="Description (EN)" ma:internalName="GCdocsDesc">
      <xsd:simpleType>
        <xsd:restriction base="dms:Note"/>
      </xsd:simpleType>
    </xsd:element>
    <xsd:element name="GCdocsDescFR" ma:index="14" nillable="true" ma:displayName="Description (FR)" ma:internalName="GCdocsDescFR">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GCdocsDescFR xmlns="0c8e7898-adb1-4a21-9ea0-1fd6fd513e29" xsi:nil="true"/>
    <_ip_UnifiedCompliancePolicyProperties xmlns="http://schemas.microsoft.com/sharepoint/v3" xsi:nil="true"/>
    <TaxCatchAll xmlns="d3475817-8aa0-463d-8033-9d47e24630b2"/>
    <GCdocsDesc xmlns="0c8e7898-adb1-4a21-9ea0-1fd6fd513e29" xsi:nil="true"/>
    <lcf76f155ced4ddcb4097134ff3c332f xmlns="00dae065-debf-4475-a585-7aad7dba132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6E5EB39-540C-4F1F-B26D-1091C3399B3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3475817-8aa0-463d-8033-9d47e24630b2"/>
    <ds:schemaRef ds:uri="00dae065-debf-4475-a585-7aad7dba1322"/>
    <ds:schemaRef ds:uri="0c8e7898-adb1-4a21-9ea0-1fd6fd513e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ED5D907-DD4B-451F-A69C-8A37EE353996}">
  <ds:schemaRefs>
    <ds:schemaRef ds:uri="http://schemas.microsoft.com/sharepoint/events"/>
  </ds:schemaRefs>
</ds:datastoreItem>
</file>

<file path=customXml/itemProps3.xml><?xml version="1.0" encoding="utf-8"?>
<ds:datastoreItem xmlns:ds="http://schemas.openxmlformats.org/officeDocument/2006/customXml" ds:itemID="{D9C97ABB-0565-4815-B91B-E8CA557F1CF7}">
  <ds:schemaRefs>
    <ds:schemaRef ds:uri="http://schemas.microsoft.com/sharepoint/v3/contenttype/forms"/>
  </ds:schemaRefs>
</ds:datastoreItem>
</file>

<file path=customXml/itemProps4.xml><?xml version="1.0" encoding="utf-8"?>
<ds:datastoreItem xmlns:ds="http://schemas.openxmlformats.org/officeDocument/2006/customXml" ds:itemID="{BDB0C4E3-1D78-4DBE-A000-92FB59904D57}">
  <ds:schemaRefs>
    <ds:schemaRef ds:uri="http://purl.org/dc/terms/"/>
    <ds:schemaRef ds:uri="0c8e7898-adb1-4a21-9ea0-1fd6fd513e29"/>
    <ds:schemaRef ds:uri="d3475817-8aa0-463d-8033-9d47e24630b2"/>
    <ds:schemaRef ds:uri="http://schemas.microsoft.com/sharepoint/v3"/>
    <ds:schemaRef ds:uri="http://purl.org/dc/dcmitype/"/>
    <ds:schemaRef ds:uri="http://schemas.microsoft.com/office/2006/documentManagement/types"/>
    <ds:schemaRef ds:uri="http://purl.org/dc/elements/1.1/"/>
    <ds:schemaRef ds:uri="http://schemas.microsoft.com/office/infopath/2007/PartnerControls"/>
    <ds:schemaRef ds:uri="00dae065-debf-4475-a585-7aad7dba1322"/>
    <ds:schemaRef ds:uri="http://schemas.openxmlformats.org/package/2006/metadata/core-propertie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113</TotalTime>
  <Words>898</Words>
  <Application>Microsoft Office PowerPoint</Application>
  <PresentationFormat>Widescreen</PresentationFormat>
  <Paragraphs>116</Paragraphs>
  <Slides>7</Slides>
  <Notes>7</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Aptos</vt:lpstr>
      <vt:lpstr>Aptos Display</vt:lpstr>
      <vt:lpstr>Arial</vt:lpstr>
      <vt:lpstr>Calibri</vt:lpstr>
      <vt:lpstr>Office Theme</vt:lpstr>
      <vt:lpstr>Un endroit spécial pour se souvenir</vt:lpstr>
      <vt:lpstr>PowerPoint Presentation</vt:lpstr>
      <vt:lpstr>PowerPoint Presentation</vt:lpstr>
      <vt:lpstr>PowerPoint Presentation</vt:lpstr>
      <vt:lpstr>PowerPoint Presentation</vt:lpstr>
      <vt:lpstr>PowerPoint Presentation</vt:lpstr>
      <vt:lpstr>PowerPoint Presentation</vt:lpstr>
    </vt:vector>
  </TitlesOfParts>
  <Company>Veterans Affairs Canada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 endroit spécial pour se souvenir</dc:title>
  <dc:creator/>
  <cp:lastModifiedBy>Brandon W Campbell (VAC/ACC)</cp:lastModifiedBy>
  <cp:revision>7</cp:revision>
  <dcterms:created xsi:type="dcterms:W3CDTF">2026-04-15T16:28:25Z</dcterms:created>
  <dcterms:modified xsi:type="dcterms:W3CDTF">2026-09-03T13:42:17Z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955708397</vt:i4>
  </property>
  <property fmtid="{D5CDD505-2E9C-101B-9397-08002B2CF9AE}" pid="3" name="_NewReviewCycle">
    <vt:lpwstr/>
  </property>
  <property fmtid="{D5CDD505-2E9C-101B-9397-08002B2CF9AE}" pid="4" name="_EmailSubject">
    <vt:lpwstr>Request for translation - Learning about memorials landing page documents</vt:lpwstr>
  </property>
  <property fmtid="{D5CDD505-2E9C-101B-9397-08002B2CF9AE}" pid="5" name="_AuthorEmail">
    <vt:lpwstr>jill.paton@veterans.gc.ca</vt:lpwstr>
  </property>
  <property fmtid="{D5CDD505-2E9C-101B-9397-08002B2CF9AE}" pid="6" name="_AuthorEmailDisplayName">
    <vt:lpwstr>Elizabeth Jill Paton (VAC/ACC)</vt:lpwstr>
  </property>
  <property fmtid="{D5CDD505-2E9C-101B-9397-08002B2CF9AE}" pid="7" name="ContentTypeId">
    <vt:lpwstr>0x010100F6BC59680A715A4EBFD0EC6671697294</vt:lpwstr>
  </property>
  <property fmtid="{D5CDD505-2E9C-101B-9397-08002B2CF9AE}" pid="8" name="_PreviousAdHocReviewCycleID">
    <vt:i4>-1143388782</vt:i4>
  </property>
  <property fmtid="{D5CDD505-2E9C-101B-9397-08002B2CF9AE}" pid="9" name="MSIP_Label_834ed4f5-eae4-40c7-82be-b1cdf720a1b9_Enabled">
    <vt:lpwstr>true</vt:lpwstr>
  </property>
  <property fmtid="{D5CDD505-2E9C-101B-9397-08002B2CF9AE}" pid="10" name="MSIP_Label_834ed4f5-eae4-40c7-82be-b1cdf720a1b9_SetDate">
    <vt:lpwstr>2026-06-25T17:10:39Z</vt:lpwstr>
  </property>
  <property fmtid="{D5CDD505-2E9C-101B-9397-08002B2CF9AE}" pid="11" name="MSIP_Label_834ed4f5-eae4-40c7-82be-b1cdf720a1b9_Method">
    <vt:lpwstr>Standard</vt:lpwstr>
  </property>
  <property fmtid="{D5CDD505-2E9C-101B-9397-08002B2CF9AE}" pid="12" name="MSIP_Label_834ed4f5-eae4-40c7-82be-b1cdf720a1b9_Name">
    <vt:lpwstr>Unclassified - Non classifié</vt:lpwstr>
  </property>
  <property fmtid="{D5CDD505-2E9C-101B-9397-08002B2CF9AE}" pid="13" name="MSIP_Label_834ed4f5-eae4-40c7-82be-b1cdf720a1b9_SiteId">
    <vt:lpwstr>e0d54a3c-7bbe-4a64-9d46-f9f84a41c833</vt:lpwstr>
  </property>
  <property fmtid="{D5CDD505-2E9C-101B-9397-08002B2CF9AE}" pid="14" name="MSIP_Label_834ed4f5-eae4-40c7-82be-b1cdf720a1b9_ActionId">
    <vt:lpwstr>fc076ad9-5e6c-4956-a84a-471cf04f90bf</vt:lpwstr>
  </property>
  <property fmtid="{D5CDD505-2E9C-101B-9397-08002B2CF9AE}" pid="15" name="MSIP_Label_834ed4f5-eae4-40c7-82be-b1cdf720a1b9_ContentBits">
    <vt:lpwstr>0</vt:lpwstr>
  </property>
  <property fmtid="{D5CDD505-2E9C-101B-9397-08002B2CF9AE}" pid="16" name="MSIP_Label_834ed4f5-eae4-40c7-82be-b1cdf720a1b9_Tag">
    <vt:lpwstr>10, 3, 0, 1</vt:lpwstr>
  </property>
</Properties>
</file>