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49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92" userDrawn="1">
          <p15:clr>
            <a:srgbClr val="A4A3A4"/>
          </p15:clr>
        </p15:guide>
        <p15:guide id="4" orient="horz" pos="3648" userDrawn="1">
          <p15:clr>
            <a:srgbClr val="A4A3A4"/>
          </p15:clr>
        </p15:guide>
        <p15:guide id="5" orient="horz" pos="6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E40"/>
    <a:srgbClr val="1CA56F"/>
    <a:srgbClr val="43445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8" autoAdjust="0"/>
    <p:restoredTop sz="74431" autoAdjust="0"/>
  </p:normalViewPr>
  <p:slideViewPr>
    <p:cSldViewPr snapToGrid="0">
      <p:cViewPr varScale="1">
        <p:scale>
          <a:sx n="48" d="100"/>
          <a:sy n="48" d="100"/>
        </p:scale>
        <p:origin x="1384" y="24"/>
      </p:cViewPr>
      <p:guideLst>
        <p:guide orient="horz" pos="984"/>
        <p:guide pos="3840"/>
        <p:guide orient="horz" pos="3792"/>
        <p:guide orient="horz" pos="3648"/>
        <p:guide orient="horz" pos="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177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2ED7D-CC01-4BFE-B8D2-6D3B5EFA588D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850BE-23CE-41BF-A94C-6F784178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is a broad overview of ways we can remember and recognize those who have served our country over the years. Additional details can be found in the notes section for each slide. </a:t>
            </a:r>
          </a:p>
          <a:p>
            <a:endParaRPr lang="en-US" dirty="0"/>
          </a:p>
          <a:p>
            <a:r>
              <a:rPr lang="en-US" b="0" dirty="0"/>
              <a:t>More information on this important subject can be found on the Veterans Affairs Canada website at </a:t>
            </a:r>
            <a:r>
              <a:rPr lang="en-US" b="1" dirty="0"/>
              <a:t>www.veterans.gc.ca/en</a:t>
            </a:r>
            <a:r>
              <a:rPr lang="en-US" b="1"/>
              <a:t>/remembrance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59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noProof="0" dirty="0"/>
              <a:t>There are so many ways to honour those who have put their lives on the line to help others. What will you do to show we care?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1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Canadian National </a:t>
            </a:r>
            <a:r>
              <a:rPr lang="en-US" dirty="0" err="1"/>
              <a:t>Vimy</a:t>
            </a:r>
            <a:r>
              <a:rPr lang="en-US" dirty="0"/>
              <a:t> Memorial.</a:t>
            </a:r>
          </a:p>
          <a:p>
            <a:endParaRPr lang="en-US" dirty="0"/>
          </a:p>
          <a:p>
            <a:r>
              <a:rPr lang="en-US" dirty="0"/>
              <a:t>National War Memorial.</a:t>
            </a:r>
          </a:p>
          <a:p>
            <a:endParaRPr lang="en-US" dirty="0"/>
          </a:p>
          <a:p>
            <a:r>
              <a:rPr lang="en-US" dirty="0"/>
              <a:t>National Aboriginal Veterans Monument.</a:t>
            </a:r>
          </a:p>
          <a:p>
            <a:endParaRPr lang="en-US" dirty="0"/>
          </a:p>
          <a:p>
            <a:r>
              <a:rPr lang="en-US" dirty="0"/>
              <a:t>Artist’s rendering of new National Monument to Canada's Mission in Afghanistan.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0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Cenotaph in Charlottetown, PEI.</a:t>
            </a:r>
          </a:p>
          <a:p>
            <a:endParaRPr lang="en-US" dirty="0"/>
          </a:p>
          <a:p>
            <a:r>
              <a:rPr lang="en-US" dirty="0"/>
              <a:t>Monument to Cree soldier Charles </a:t>
            </a:r>
            <a:r>
              <a:rPr lang="en-US" dirty="0" err="1"/>
              <a:t>Byce</a:t>
            </a:r>
            <a:r>
              <a:rPr lang="en-US" dirty="0"/>
              <a:t> in </a:t>
            </a:r>
            <a:r>
              <a:rPr lang="en-US" dirty="0" err="1"/>
              <a:t>Chapleau</a:t>
            </a:r>
            <a:r>
              <a:rPr lang="en-US" dirty="0"/>
              <a:t>, Ontario.</a:t>
            </a:r>
          </a:p>
          <a:p>
            <a:endParaRPr lang="en-US" dirty="0"/>
          </a:p>
          <a:p>
            <a:r>
              <a:rPr lang="en-US" dirty="0"/>
              <a:t>Monument to 1st Hussars in London, Ontario.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4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Poppies are a traditional symbol of remembrance in Canada and many other countries around the world.</a:t>
            </a:r>
          </a:p>
          <a:p>
            <a:endParaRPr lang="en-US" dirty="0"/>
          </a:p>
          <a:p>
            <a:r>
              <a:rPr lang="en-US" dirty="0"/>
              <a:t>Poppies incorporating Indigenous styles are a powerful spin on the classic poppy symbol.</a:t>
            </a:r>
          </a:p>
          <a:p>
            <a:endParaRPr lang="en-US" dirty="0"/>
          </a:p>
          <a:p>
            <a:r>
              <a:rPr lang="en-US" dirty="0"/>
              <a:t>Wreaths are often laid at memorials to recognize those who gave their lives in service.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3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Cayuga Memorial Arena in Cayuga, Ontario.</a:t>
            </a:r>
          </a:p>
          <a:p>
            <a:endParaRPr lang="en-US" dirty="0"/>
          </a:p>
          <a:p>
            <a:r>
              <a:rPr lang="en-US" dirty="0"/>
              <a:t>Tom Longboat Junior Public School in Toronto.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1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Dreaver Lake in Saskatchewan was named after Harvey Dreaver who died in the Second World War.</a:t>
            </a:r>
          </a:p>
          <a:p>
            <a:endParaRPr lang="en-US" dirty="0"/>
          </a:p>
          <a:p>
            <a:r>
              <a:rPr lang="en-US" dirty="0"/>
              <a:t>Mount Kerr in British Columbia is named John Kerr, a soldier from Nova Scotia who earned the Victoria Cross during the First World War.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97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Holden of Saskatchewan’s Cote First Nation is a visual artist and actor who now lives in Edmonton. </a:t>
            </a:r>
          </a:p>
          <a:p>
            <a:r>
              <a:rPr lang="en-US" dirty="0"/>
              <a:t>The Saulteaux Cree artist painted </a:t>
            </a:r>
            <a:r>
              <a:rPr lang="en-US" i="1" dirty="0"/>
              <a:t>Dreaver</a:t>
            </a:r>
            <a:r>
              <a:rPr lang="en-US" dirty="0"/>
              <a:t> in 2010. The painting is now in the collection of the Canadian War Museum. </a:t>
            </a:r>
          </a:p>
          <a:p>
            <a:endParaRPr lang="en-US" dirty="0"/>
          </a:p>
          <a:p>
            <a:r>
              <a:rPr lang="en-US" u="sng" dirty="0"/>
              <a:t>Image:</a:t>
            </a:r>
          </a:p>
          <a:p>
            <a:r>
              <a:rPr lang="en-US" dirty="0"/>
              <a:t>Canadian War Museum, CWM 20180556-001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Molly (Lamb) </a:t>
            </a:r>
            <a:r>
              <a:rPr lang="en-US" dirty="0" err="1"/>
              <a:t>Bobak</a:t>
            </a:r>
            <a:r>
              <a:rPr lang="en-US" dirty="0"/>
              <a:t> was the first official Canadian war artist. </a:t>
            </a:r>
          </a:p>
          <a:p>
            <a:r>
              <a:rPr lang="en-US" dirty="0"/>
              <a:t>She painted </a:t>
            </a:r>
            <a:r>
              <a:rPr lang="en-US" i="1" dirty="0"/>
              <a:t>Private Roy</a:t>
            </a:r>
            <a:r>
              <a:rPr lang="en-US" dirty="0"/>
              <a:t>, Canadian Women's Army Corps in 1946. </a:t>
            </a:r>
          </a:p>
          <a:p>
            <a:endParaRPr lang="en-US" dirty="0"/>
          </a:p>
          <a:p>
            <a:r>
              <a:rPr lang="en-US" u="sng" dirty="0"/>
              <a:t>Image: </a:t>
            </a:r>
          </a:p>
          <a:p>
            <a:r>
              <a:rPr lang="en-US" dirty="0"/>
              <a:t>Canadian War Museum CWM19710261-1626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9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Candlelight tribute ceremonies with youth.</a:t>
            </a:r>
          </a:p>
          <a:p>
            <a:endParaRPr lang="en-US" dirty="0"/>
          </a:p>
          <a:p>
            <a:r>
              <a:rPr lang="en-US" dirty="0"/>
              <a:t>Poster for the “Alex </a:t>
            </a:r>
            <a:r>
              <a:rPr lang="en-US" dirty="0" err="1"/>
              <a:t>Decoteau</a:t>
            </a:r>
            <a:r>
              <a:rPr lang="en-US" dirty="0"/>
              <a:t> remembrance run, walk or wheel” event.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44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Youth talking with a Veteran during a special meal in Ottawa.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850BE-23CE-41BF-A94C-6F784178ED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9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0AD8-291A-0CD3-19AA-0F7CE190B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137C0A-D443-EA32-945F-193EA25AB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43D0D-2083-ED60-5134-999DCC65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A0D34-4B00-92AD-8CDA-0B01972FB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99774-5ED2-5BCD-859F-E56F5A7E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4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D4C1-58B3-7FC8-8B5F-F25A95739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005A2-AE8F-2575-E664-9F7A9150C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0A90E-4504-95C5-7918-3B4074A8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78EFE-9EDE-E957-A066-9BE07787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FCF80-BFA9-5468-B294-4FAE0803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8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311023-B784-442B-0377-9DFFB7E3A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37A4D-CCBD-3798-4A24-C2961A9C5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16657-5992-D6CE-A2BB-5E7E78F4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E9103-A8F8-FC0A-4129-CD2D3C95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085A8-7F8D-25FB-24D9-36CB1B42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5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10FBB-93AD-EC14-BA32-488F6094A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1C97A-8387-B8FD-19C2-29D76CEBB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8E4C6-3EC0-56D8-2105-E41972545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4480A-2643-C179-5860-8F21B9EAA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7BF7B-EE49-9045-04D1-91640030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5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BD5A-845B-7661-C116-42E9FFC4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59D86-10D9-713B-0D02-B40A4FB05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8CD80-D1C3-F40D-D91E-729261A1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F020E-40A7-FFB4-5DC0-0406CF7A1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DCEB6-A243-D7EC-A307-E21505D4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2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B4B25-9E31-D636-0FBD-EDAC69F7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F209C-6309-9B9B-DE14-A93ADE50B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131D5-B416-AFEB-DE89-0C455BFB4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ADB13-A4C3-3D31-6C85-410591C4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2180F-944F-BD6D-D3DE-6469D7FB9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743A8-27C7-2748-2EA4-48B54C2F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5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C233-6EF7-EE0A-8F19-442DF6EC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F2C79-3D24-FEFC-FECD-5FAB8F10D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6EEAB-14A0-0602-CE0D-909F7FB71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1DAF9-6231-0155-1BE2-8FDA930AB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DE68AD-E885-A4B7-280B-5D5A51C31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D1D5A4-81FE-2AFC-842B-2B191095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F4CD08-F5B7-9D98-4E9F-EA6F55E0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26BB7-B2A4-2CA3-CA68-7C17B377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5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05E0-9D6C-67F6-9FCE-7BBCFE783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89DDE4-4938-7529-1E66-ADBE6064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C94F5-B8B5-2592-88BB-D85DFD58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3A181-4B85-B86F-B8AC-91BB31FC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8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5B1A4A-10A1-10B3-10F5-17D7CF60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EB00B-3EB7-5914-A943-D57CABCE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6C63B-3309-AD59-0C94-289AC0E2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5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F52E9-FE73-C41A-A94E-2E4053C6B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A8FBF-42E7-59F1-DD27-EDA1D150A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47DE3-BD0F-7BF8-EEB0-3D14A4442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FCF87-319E-CD20-1234-CBBAF03C7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D075A-72A3-D11D-3B7D-2B67CA17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E5C5E-7962-4C38-8D3D-9A570674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5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B3F6-9C67-951F-42F0-8936BC63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D6C7E-ED8E-BD4C-DC7F-2F81E4F72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31D48-E177-FAF1-5CED-3AB2EBE39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69580-31D0-F744-AD8A-2C982A7A1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1D57B-0E7B-4E8E-B2E0-6E451266BB17}" type="datetimeFigureOut">
              <a:rPr lang="en-US" smtClean="0"/>
              <a:t>2025/03/14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443E5-57BB-FE9F-0CE6-76489435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20851-B799-F5F8-040C-9755DB4D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2739C-3289-4DFD-8637-48E4D4DC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1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00D776-1DA1-C92D-C112-2A59C4E53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2E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and white drawing of a leaf&#10;&#10;Description automatically generated">
            <a:extLst>
              <a:ext uri="{FF2B5EF4-FFF2-40B4-BE49-F238E27FC236}">
                <a16:creationId xmlns:a16="http://schemas.microsoft.com/office/drawing/2014/main" id="{1BCD7D7C-EED8-2EC5-3E50-B224C17C9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99" y="0"/>
            <a:ext cx="11988801" cy="68790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725E81-774F-B850-3488-F0CCE36E003B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1C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93" descr="Watermark: Veterans Affairs Canada">
            <a:extLst>
              <a:ext uri="{FF2B5EF4-FFF2-40B4-BE49-F238E27FC236}">
                <a16:creationId xmlns:a16="http://schemas.microsoft.com/office/drawing/2014/main" id="{12E62690-101B-BFAA-EF1A-3E15274FB534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94" descr="Canada">
            <a:extLst>
              <a:ext uri="{FF2B5EF4-FFF2-40B4-BE49-F238E27FC236}">
                <a16:creationId xmlns:a16="http://schemas.microsoft.com/office/drawing/2014/main" id="{77892DB6-A97C-C68E-EA9A-5FCA25C3DBF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323D49-5A2B-96FB-EC24-56536F5FE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13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DFB611-7EC2-1D7C-CA3D-9E57FC200C21}"/>
              </a:ext>
            </a:extLst>
          </p:cNvPr>
          <p:cNvSpPr/>
          <p:nvPr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1C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8E0785-C22C-8792-F733-A55D1409C3FE}"/>
              </a:ext>
            </a:extLst>
          </p:cNvPr>
          <p:cNvSpPr txBox="1"/>
          <p:nvPr/>
        </p:nvSpPr>
        <p:spPr>
          <a:xfrm>
            <a:off x="933299" y="548553"/>
            <a:ext cx="743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Symbols of remembrance</a:t>
            </a:r>
          </a:p>
        </p:txBody>
      </p:sp>
      <p:pic>
        <p:nvPicPr>
          <p:cNvPr id="7" name="Picture 6" descr="Colour photos of flowers and red remembrance poppies on top of Tomb of the Unknown Soldier, and youth during a ceremony at a war cemetery in France.">
            <a:extLst>
              <a:ext uri="{FF2B5EF4-FFF2-40B4-BE49-F238E27FC236}">
                <a16:creationId xmlns:a16="http://schemas.microsoft.com/office/drawing/2014/main" id="{5253C1FB-2B1F-0E71-A627-6AE5A65F3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180" y="1568812"/>
            <a:ext cx="3717000" cy="4222381"/>
          </a:xfrm>
          <a:prstGeom prst="rect">
            <a:avLst/>
          </a:prstGeom>
        </p:spPr>
      </p:pic>
      <p:pic>
        <p:nvPicPr>
          <p:cNvPr id="12" name="Picture 11" descr="Colour photos of flowers and red remembrance poppies on top of Tomb of the Unknown Soldier, and youth during a ceremony at a war cemetery in France.">
            <a:extLst>
              <a:ext uri="{FF2B5EF4-FFF2-40B4-BE49-F238E27FC236}">
                <a16:creationId xmlns:a16="http://schemas.microsoft.com/office/drawing/2014/main" id="{B328D0E4-CDA9-F0C2-65E2-87E393D31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323" y="1568812"/>
            <a:ext cx="5141993" cy="41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43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8E0785-C22C-8792-F733-A55D1409C3FE}"/>
              </a:ext>
            </a:extLst>
          </p:cNvPr>
          <p:cNvSpPr txBox="1"/>
          <p:nvPr/>
        </p:nvSpPr>
        <p:spPr>
          <a:xfrm>
            <a:off x="892905" y="376079"/>
            <a:ext cx="8670196" cy="105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How will you remember </a:t>
            </a:r>
          </a:p>
          <a:p>
            <a:pPr>
              <a:lnSpc>
                <a:spcPts val="3700"/>
              </a:lnSpc>
            </a:pPr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and recognize those who served?</a:t>
            </a:r>
          </a:p>
        </p:txBody>
      </p:sp>
      <p:pic>
        <p:nvPicPr>
          <p:cNvPr id="8" name="Picture 7" descr="Colour photos of young people visiting military memorials, writing cards to Veterans and getting ready to take part in a candlelight ceremony.  ">
            <a:extLst>
              <a:ext uri="{FF2B5EF4-FFF2-40B4-BE49-F238E27FC236}">
                <a16:creationId xmlns:a16="http://schemas.microsoft.com/office/drawing/2014/main" id="{BD29B3EC-BDCB-D84F-A324-2EAEFA614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29" y="1700621"/>
            <a:ext cx="7518571" cy="41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8E0785-C22C-8792-F733-A55D1409C3FE}"/>
              </a:ext>
            </a:extLst>
          </p:cNvPr>
          <p:cNvSpPr txBox="1"/>
          <p:nvPr/>
        </p:nvSpPr>
        <p:spPr>
          <a:xfrm>
            <a:off x="1052211" y="539624"/>
            <a:ext cx="743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National war memorials</a:t>
            </a:r>
          </a:p>
        </p:txBody>
      </p:sp>
      <p:pic>
        <p:nvPicPr>
          <p:cNvPr id="3" name="Picture 2" descr="Colour photos of the Canadian National Vimy Memorial, the National War Memorial, the National Aboriginal Veterans Monument and the new National Monument to Canada's Mission in Afghanistan.  ">
            <a:extLst>
              <a:ext uri="{FF2B5EF4-FFF2-40B4-BE49-F238E27FC236}">
                <a16:creationId xmlns:a16="http://schemas.microsoft.com/office/drawing/2014/main" id="{1670B248-4FB0-4F30-DC25-1F54165D9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73" y="1564278"/>
            <a:ext cx="2485623" cy="3863662"/>
          </a:xfrm>
          <a:prstGeom prst="rect">
            <a:avLst/>
          </a:prstGeom>
        </p:spPr>
      </p:pic>
      <p:pic>
        <p:nvPicPr>
          <p:cNvPr id="10" name="Picture 9" descr="Colour photos of the Canadian National Vimy Memorial, the National War Memorial, the National Aboriginal Veterans Monument and the new National Monument to Canada's Mission in Afghanistan.  ">
            <a:extLst>
              <a:ext uri="{FF2B5EF4-FFF2-40B4-BE49-F238E27FC236}">
                <a16:creationId xmlns:a16="http://schemas.microsoft.com/office/drawing/2014/main" id="{8DDAD704-61B9-DB09-C925-C0BB1399E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859" y="1564277"/>
            <a:ext cx="2936901" cy="3863657"/>
          </a:xfrm>
          <a:prstGeom prst="rect">
            <a:avLst/>
          </a:prstGeom>
        </p:spPr>
      </p:pic>
      <p:pic>
        <p:nvPicPr>
          <p:cNvPr id="15" name="Picture 14" descr="Colour photos of the Canadian National Vimy Memorial, the National War Memorial, the National Aboriginal Veterans Monument and the new National Monument to Canada's Mission in Afghanistan.  ">
            <a:extLst>
              <a:ext uri="{FF2B5EF4-FFF2-40B4-BE49-F238E27FC236}">
                <a16:creationId xmlns:a16="http://schemas.microsoft.com/office/drawing/2014/main" id="{C36FBBE3-E529-50AD-89D9-267A19793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1466" y="1564277"/>
            <a:ext cx="4675031" cy="2266682"/>
          </a:xfrm>
          <a:prstGeom prst="rect">
            <a:avLst/>
          </a:prstGeom>
        </p:spPr>
      </p:pic>
      <p:pic>
        <p:nvPicPr>
          <p:cNvPr id="17" name="Picture 16" descr="Colour photos of the Canadian National Vimy Memorial, the National War Memorial, the National Aboriginal Veterans Monument and the new National Monument to Canada's Mission in Afghanistan.  ">
            <a:extLst>
              <a:ext uri="{FF2B5EF4-FFF2-40B4-BE49-F238E27FC236}">
                <a16:creationId xmlns:a16="http://schemas.microsoft.com/office/drawing/2014/main" id="{3B90C6F5-F61C-A343-5CE3-FCB29EF087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50"/>
          <a:stretch/>
        </p:blipFill>
        <p:spPr>
          <a:xfrm>
            <a:off x="7375938" y="3914502"/>
            <a:ext cx="3606085" cy="1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3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8E0785-C22C-8792-F733-A55D1409C3FE}"/>
              </a:ext>
            </a:extLst>
          </p:cNvPr>
          <p:cNvSpPr txBox="1"/>
          <p:nvPr/>
        </p:nvSpPr>
        <p:spPr>
          <a:xfrm>
            <a:off x="925481" y="526380"/>
            <a:ext cx="743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Symbols of remembrance</a:t>
            </a:r>
          </a:p>
        </p:txBody>
      </p:sp>
      <p:pic>
        <p:nvPicPr>
          <p:cNvPr id="2" name="Picture 1" descr="Colour photos of a war monument featuring three bronze soldiers, a monument with an Indigenous soldier with moose antlers and a monument with a green tank.">
            <a:extLst>
              <a:ext uri="{FF2B5EF4-FFF2-40B4-BE49-F238E27FC236}">
                <a16:creationId xmlns:a16="http://schemas.microsoft.com/office/drawing/2014/main" id="{6A85177B-A12A-7137-E566-2E95AA0C2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7" y="1582018"/>
            <a:ext cx="3231232" cy="4123799"/>
          </a:xfrm>
          <a:prstGeom prst="rect">
            <a:avLst/>
          </a:prstGeom>
        </p:spPr>
      </p:pic>
      <p:pic>
        <p:nvPicPr>
          <p:cNvPr id="3" name="Picture 2" descr="Colour photos of a war monument featuring three bronze soldiers, a monument with an Indigenous soldier with moose antlers and a monument with a green tank.">
            <a:extLst>
              <a:ext uri="{FF2B5EF4-FFF2-40B4-BE49-F238E27FC236}">
                <a16:creationId xmlns:a16="http://schemas.microsoft.com/office/drawing/2014/main" id="{20D8C7E4-7994-00F0-0B1C-F1D410E85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73" y="1582018"/>
            <a:ext cx="3707161" cy="4094882"/>
          </a:xfrm>
          <a:prstGeom prst="rect">
            <a:avLst/>
          </a:prstGeom>
        </p:spPr>
      </p:pic>
      <p:pic>
        <p:nvPicPr>
          <p:cNvPr id="7" name="Picture 6" descr="Colour photos of a war monument featuring three bronze soldiers, a monument with an Indigenous soldier with moose antlers and a monument with a green tank.">
            <a:extLst>
              <a:ext uri="{FF2B5EF4-FFF2-40B4-BE49-F238E27FC236}">
                <a16:creationId xmlns:a16="http://schemas.microsoft.com/office/drawing/2014/main" id="{8A145457-A936-FA7B-474B-6704256D1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24" y="1582018"/>
            <a:ext cx="4372386" cy="409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olour photos of beaded red remembrance poppies, a person pinning a poppy on a person’s jacket and a soldier standing at a war memorial surrounded by wreaths.">
            <a:extLst>
              <a:ext uri="{FF2B5EF4-FFF2-40B4-BE49-F238E27FC236}">
                <a16:creationId xmlns:a16="http://schemas.microsoft.com/office/drawing/2014/main" id="{A8910F5D-99B0-A89F-4693-AA8B3668F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211" y="1562101"/>
            <a:ext cx="2949902" cy="4139641"/>
          </a:xfrm>
          <a:prstGeom prst="rect">
            <a:avLst/>
          </a:prstGeom>
        </p:spPr>
      </p:pic>
      <p:pic>
        <p:nvPicPr>
          <p:cNvPr id="14" name="Picture 13" descr="Colour photos of beaded red remembrance poppies, a person pinning a poppy on a person’s jacket and a soldier standing at a war memorial surrounded by wreaths.">
            <a:extLst>
              <a:ext uri="{FF2B5EF4-FFF2-40B4-BE49-F238E27FC236}">
                <a16:creationId xmlns:a16="http://schemas.microsoft.com/office/drawing/2014/main" id="{BE20FFDB-2BA0-E644-6299-3171821BA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122" y="1562100"/>
            <a:ext cx="2426522" cy="4141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9A05A-25FF-A3A1-920E-BA22B1C5CB47}"/>
              </a:ext>
            </a:extLst>
          </p:cNvPr>
          <p:cNvSpPr txBox="1"/>
          <p:nvPr/>
        </p:nvSpPr>
        <p:spPr>
          <a:xfrm>
            <a:off x="315669" y="547061"/>
            <a:ext cx="560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Poppies and wreaths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5D1E32-7E27-7AE0-780C-853DD21CA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578" y="1562100"/>
            <a:ext cx="4669631" cy="413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8E0785-C22C-8792-F733-A55D1409C3FE}"/>
              </a:ext>
            </a:extLst>
          </p:cNvPr>
          <p:cNvSpPr txBox="1"/>
          <p:nvPr/>
        </p:nvSpPr>
        <p:spPr>
          <a:xfrm>
            <a:off x="953190" y="230006"/>
            <a:ext cx="7431578" cy="1072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Names of communities, streets, schools and sports </a:t>
            </a:r>
            <a:r>
              <a:rPr lang="en-US" sz="3600" dirty="0" err="1">
                <a:solidFill>
                  <a:schemeClr val="bg1"/>
                </a:solidFill>
                <a:latin typeface="Aptos" panose="02110004020202020204"/>
              </a:rPr>
              <a:t>centres</a:t>
            </a:r>
            <a:endParaRPr lang="en-US" sz="3600" dirty="0">
              <a:solidFill>
                <a:schemeClr val="bg1"/>
              </a:solidFill>
              <a:latin typeface="Aptos" panose="02110004020202020204"/>
            </a:endParaRPr>
          </a:p>
        </p:txBody>
      </p:sp>
      <p:pic>
        <p:nvPicPr>
          <p:cNvPr id="10" name="Picture 9" descr="Colour photos of the front of a blue sports arena in Cayuga, Ontario and a brown school in Toronto.">
            <a:extLst>
              <a:ext uri="{FF2B5EF4-FFF2-40B4-BE49-F238E27FC236}">
                <a16:creationId xmlns:a16="http://schemas.microsoft.com/office/drawing/2014/main" id="{ED97A6C6-1E7E-7293-81A3-33035173A2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7" t="58" b="-58"/>
          <a:stretch/>
        </p:blipFill>
        <p:spPr>
          <a:xfrm>
            <a:off x="6173424" y="1562100"/>
            <a:ext cx="5396879" cy="4229099"/>
          </a:xfrm>
          <a:prstGeom prst="rect">
            <a:avLst/>
          </a:prstGeom>
        </p:spPr>
      </p:pic>
      <p:pic>
        <p:nvPicPr>
          <p:cNvPr id="11" name="Picture 10" descr="Colour photos of the front of a blue sports arena in Cayuga, Ontario and a brown school in Toronto.">
            <a:extLst>
              <a:ext uri="{FF2B5EF4-FFF2-40B4-BE49-F238E27FC236}">
                <a16:creationId xmlns:a16="http://schemas.microsoft.com/office/drawing/2014/main" id="{535C1442-1D70-406B-DB62-CD63DC0332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1562100"/>
            <a:ext cx="4958242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48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8E0785-C22C-8792-F733-A55D1409C3FE}"/>
              </a:ext>
            </a:extLst>
          </p:cNvPr>
          <p:cNvSpPr txBox="1"/>
          <p:nvPr/>
        </p:nvSpPr>
        <p:spPr>
          <a:xfrm>
            <a:off x="953189" y="539615"/>
            <a:ext cx="743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Names of lakes and mountains</a:t>
            </a:r>
          </a:p>
        </p:txBody>
      </p:sp>
      <p:pic>
        <p:nvPicPr>
          <p:cNvPr id="7" name="Picture 6" descr="A black-and-white photo of Harvey Dreaver in uniform during the Second World War and a colour painting of Victoria Cross recipient John Kerr in the First World War. ">
            <a:extLst>
              <a:ext uri="{FF2B5EF4-FFF2-40B4-BE49-F238E27FC236}">
                <a16:creationId xmlns:a16="http://schemas.microsoft.com/office/drawing/2014/main" id="{1153A6C0-6219-5EDD-165D-15C039C8A0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 b="9975"/>
          <a:stretch/>
        </p:blipFill>
        <p:spPr>
          <a:xfrm>
            <a:off x="1052211" y="1534712"/>
            <a:ext cx="3723770" cy="4269258"/>
          </a:xfrm>
          <a:prstGeom prst="rect">
            <a:avLst/>
          </a:prstGeom>
        </p:spPr>
      </p:pic>
      <p:pic>
        <p:nvPicPr>
          <p:cNvPr id="12" name="Picture 11" descr="A black-and-white photo of Harvey Dreaver in uniform during the Second World War and a colour painting of Victoria Cross recipient John Kerr in the First World War. ">
            <a:extLst>
              <a:ext uri="{FF2B5EF4-FFF2-40B4-BE49-F238E27FC236}">
                <a16:creationId xmlns:a16="http://schemas.microsoft.com/office/drawing/2014/main" id="{7F6EC7ED-FC7B-D596-8F55-3E60F7B19D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78" t="6358" r="18271" b="58474"/>
          <a:stretch/>
        </p:blipFill>
        <p:spPr>
          <a:xfrm>
            <a:off x="5211281" y="1574031"/>
            <a:ext cx="4070530" cy="4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1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8E0785-C22C-8792-F733-A55D1409C3FE}"/>
              </a:ext>
            </a:extLst>
          </p:cNvPr>
          <p:cNvSpPr txBox="1"/>
          <p:nvPr/>
        </p:nvSpPr>
        <p:spPr>
          <a:xfrm>
            <a:off x="939336" y="539615"/>
            <a:ext cx="376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Remembrance art</a:t>
            </a:r>
          </a:p>
        </p:txBody>
      </p:sp>
      <p:pic>
        <p:nvPicPr>
          <p:cNvPr id="10" name="Picture 9" descr="A colour photo of artist Mike Holden with his painting of Chief Joseph Dreaver, alongside a colour painting of a Black service women during the Second World War.">
            <a:extLst>
              <a:ext uri="{FF2B5EF4-FFF2-40B4-BE49-F238E27FC236}">
                <a16:creationId xmlns:a16="http://schemas.microsoft.com/office/drawing/2014/main" id="{FF4E4F1A-C7B7-9048-4F09-DDBE56750E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1571008"/>
            <a:ext cx="4115534" cy="4234174"/>
          </a:xfrm>
          <a:prstGeom prst="rect">
            <a:avLst/>
          </a:prstGeom>
        </p:spPr>
      </p:pic>
      <p:pic>
        <p:nvPicPr>
          <p:cNvPr id="11" name="Picture 10" descr="A colour photo of artist Mike Holden with his painting of Chief Joseph Dreaver, alongside a colour painting of a Black service women during the Second World War.">
            <a:extLst>
              <a:ext uri="{FF2B5EF4-FFF2-40B4-BE49-F238E27FC236}">
                <a16:creationId xmlns:a16="http://schemas.microsoft.com/office/drawing/2014/main" id="{4C54EAD8-C073-14CB-CBBD-8A172F69C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665" y="1544829"/>
            <a:ext cx="3360803" cy="43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8E0785-C22C-8792-F733-A55D1409C3FE}"/>
              </a:ext>
            </a:extLst>
          </p:cNvPr>
          <p:cNvSpPr txBox="1"/>
          <p:nvPr/>
        </p:nvSpPr>
        <p:spPr>
          <a:xfrm>
            <a:off x="966008" y="539615"/>
            <a:ext cx="743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Ceremonies and events</a:t>
            </a:r>
          </a:p>
        </p:txBody>
      </p:sp>
      <p:pic>
        <p:nvPicPr>
          <p:cNvPr id="3" name="Picture 2" descr="Colour photos of youth with candles at ceremonies at a cemetery in the summer and winter. Also a poster for the Alex Decoteau remembrance run, walk or roll event.">
            <a:extLst>
              <a:ext uri="{FF2B5EF4-FFF2-40B4-BE49-F238E27FC236}">
                <a16:creationId xmlns:a16="http://schemas.microsoft.com/office/drawing/2014/main" id="{9B07747C-961C-E7FE-A416-1EC7EEA55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491" y="1597246"/>
            <a:ext cx="4017083" cy="2076055"/>
          </a:xfrm>
          <a:prstGeom prst="rect">
            <a:avLst/>
          </a:prstGeom>
        </p:spPr>
      </p:pic>
      <p:pic>
        <p:nvPicPr>
          <p:cNvPr id="10" name="Picture 9" descr="Colour photos of youth with candles at ceremonies at a cemetery in the summer and winter. Also a poster for the Alex Decoteau remembrance run, walk or roll event.">
            <a:extLst>
              <a:ext uri="{FF2B5EF4-FFF2-40B4-BE49-F238E27FC236}">
                <a16:creationId xmlns:a16="http://schemas.microsoft.com/office/drawing/2014/main" id="{219B4D7A-C4C4-043E-17B7-AB9739FEB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016" y="3788269"/>
            <a:ext cx="3361386" cy="2009104"/>
          </a:xfrm>
          <a:prstGeom prst="rect">
            <a:avLst/>
          </a:prstGeom>
        </p:spPr>
      </p:pic>
      <p:pic>
        <p:nvPicPr>
          <p:cNvPr id="16" name="Picture 15" descr="Colour photos of youth with candles at ceremonies at a cemetery in the summer and winter. Also a poster for the Alex Decoteau remembrance run, walk or roll event.">
            <a:extLst>
              <a:ext uri="{FF2B5EF4-FFF2-40B4-BE49-F238E27FC236}">
                <a16:creationId xmlns:a16="http://schemas.microsoft.com/office/drawing/2014/main" id="{665DA313-09D5-10CB-DF4D-555FEBB56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966" y="1595253"/>
            <a:ext cx="5448097" cy="42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0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" descr="Watermark: Veterans Affairs Canada">
            <a:extLst>
              <a:ext uri="{FF2B5EF4-FFF2-40B4-BE49-F238E27FC236}">
                <a16:creationId xmlns:a16="http://schemas.microsoft.com/office/drawing/2014/main" id="{D6A44E1F-6C42-BFD2-50FF-385C7CAD5C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11" y="6418033"/>
            <a:ext cx="240048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4" descr="Canada">
            <a:extLst>
              <a:ext uri="{FF2B5EF4-FFF2-40B4-BE49-F238E27FC236}">
                <a16:creationId xmlns:a16="http://schemas.microsoft.com/office/drawing/2014/main" id="{22E917C7-1465-0645-CB7C-ABEFCD64F8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6045166"/>
            <a:ext cx="1719614" cy="833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D21CE-AF88-9B2F-9BD7-14D07CF3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2211" y="6008725"/>
            <a:ext cx="1046428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8E0785-C22C-8792-F733-A55D1409C3FE}"/>
              </a:ext>
            </a:extLst>
          </p:cNvPr>
          <p:cNvSpPr txBox="1"/>
          <p:nvPr/>
        </p:nvSpPr>
        <p:spPr>
          <a:xfrm>
            <a:off x="973431" y="525765"/>
            <a:ext cx="9144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ptos" panose="02110004020202020204"/>
              </a:rPr>
              <a:t>Listening to Veterans and thanking them</a:t>
            </a:r>
          </a:p>
        </p:txBody>
      </p:sp>
      <p:pic>
        <p:nvPicPr>
          <p:cNvPr id="2" name="Picture 1" descr="Colour photo of a Veteran wearing a light blue blazer with medals talking to young people at a table.">
            <a:extLst>
              <a:ext uri="{FF2B5EF4-FFF2-40B4-BE49-F238E27FC236}">
                <a16:creationId xmlns:a16="http://schemas.microsoft.com/office/drawing/2014/main" id="{50707E49-2D87-4802-68F2-C484A1081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424" y="1460855"/>
            <a:ext cx="8720822" cy="42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4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12314</TotalTime>
  <Words>422</Words>
  <Application>Microsoft Office PowerPoint</Application>
  <PresentationFormat>Widescreen</PresentationFormat>
  <Paragraphs>64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Alan Banman (VAC/ACC)</dc:creator>
  <cp:lastModifiedBy>Alan Banman (VAC/ACC)</cp:lastModifiedBy>
  <cp:revision>47</cp:revision>
  <dcterms:created xsi:type="dcterms:W3CDTF">2024-08-19T11:06:51Z</dcterms:created>
  <dcterms:modified xsi:type="dcterms:W3CDTF">2025-03-14T11:44:34Z</dcterms:modified>
</cp:coreProperties>
</file>